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6" r:id="rId2"/>
    <p:sldId id="259" r:id="rId3"/>
    <p:sldId id="258" r:id="rId4"/>
    <p:sldId id="257" r:id="rId5"/>
    <p:sldId id="260" r:id="rId6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75B4"/>
    <a:srgbClr val="D7191C"/>
    <a:srgbClr val="FC8D59"/>
    <a:srgbClr val="EA5F40"/>
    <a:srgbClr val="FEC030"/>
    <a:srgbClr val="91BFDB"/>
    <a:srgbClr val="FED766"/>
    <a:srgbClr val="E0F3F8"/>
    <a:srgbClr val="FEE090"/>
    <a:srgbClr val="000A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06"/>
    <p:restoredTop sz="96327"/>
  </p:normalViewPr>
  <p:slideViewPr>
    <p:cSldViewPr snapToGrid="0" snapToObjects="1">
      <p:cViewPr>
        <p:scale>
          <a:sx n="162" d="100"/>
          <a:sy n="162" d="100"/>
        </p:scale>
        <p:origin x="12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541A16-DA37-B346-96B1-3DA910462F93}" type="datetimeFigureOut">
              <a:rPr lang="en-US" smtClean="0"/>
              <a:t>7/20/21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36788" y="1143000"/>
            <a:ext cx="2384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D26A0-EC8B-F245-B369-0769358174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65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D26A0-EC8B-F245-B369-07693581749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04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D26A0-EC8B-F245-B369-07693581749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46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07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96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91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124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05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930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405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333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0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65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8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E869B-61F7-6649-8D84-CA8D9EDEB784}" type="datetimeFigureOut">
              <a:rPr lang="en-US" smtClean="0"/>
              <a:t>7/20/21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5C582-6947-AA41-ABCD-386BEEF550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612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2081A637-FF49-3941-BEF4-8866510BB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062" y="3196231"/>
            <a:ext cx="5029200" cy="1338072"/>
          </a:xfrm>
          <a:prstGeom prst="rect">
            <a:avLst/>
          </a:prstGeom>
        </p:spPr>
      </p:pic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714AE968-E48E-5643-ABAD-22AC177F0E86}"/>
              </a:ext>
            </a:extLst>
          </p:cNvPr>
          <p:cNvCxnSpPr>
            <a:cxnSpLocks/>
          </p:cNvCxnSpPr>
          <p:nvPr/>
        </p:nvCxnSpPr>
        <p:spPr>
          <a:xfrm>
            <a:off x="5573335" y="3871108"/>
            <a:ext cx="201283" cy="0"/>
          </a:xfrm>
          <a:prstGeom prst="line">
            <a:avLst/>
          </a:prstGeom>
          <a:ln w="19050">
            <a:solidFill>
              <a:srgbClr val="D719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152BCCE0-781E-DE41-9D74-E0D5902324E6}"/>
              </a:ext>
            </a:extLst>
          </p:cNvPr>
          <p:cNvCxnSpPr>
            <a:cxnSpLocks/>
          </p:cNvCxnSpPr>
          <p:nvPr/>
        </p:nvCxnSpPr>
        <p:spPr>
          <a:xfrm>
            <a:off x="5573335" y="3691670"/>
            <a:ext cx="20128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AFD91D84-9081-BF40-82DA-891D427D1FFD}"/>
              </a:ext>
            </a:extLst>
          </p:cNvPr>
          <p:cNvSpPr txBox="1"/>
          <p:nvPr/>
        </p:nvSpPr>
        <p:spPr>
          <a:xfrm>
            <a:off x="5708737" y="3583948"/>
            <a:ext cx="5955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CutFree</a:t>
            </a:r>
            <a:endParaRPr lang="en-US" sz="1200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4BBD5D76-06C5-4C42-847D-1CEDAA3096FA}"/>
              </a:ext>
            </a:extLst>
          </p:cNvPr>
          <p:cNvSpPr txBox="1"/>
          <p:nvPr/>
        </p:nvSpPr>
        <p:spPr>
          <a:xfrm>
            <a:off x="5708737" y="3759715"/>
            <a:ext cx="6908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CutFreeRL</a:t>
            </a:r>
            <a:endParaRPr lang="en-US" sz="1200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A4AA06E2-14B2-F945-8601-3CF5C2509590}"/>
              </a:ext>
            </a:extLst>
          </p:cNvPr>
          <p:cNvSpPr txBox="1"/>
          <p:nvPr/>
        </p:nvSpPr>
        <p:spPr>
          <a:xfrm>
            <a:off x="1365695" y="1333903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5E6402C7-C438-9D45-B6AA-F8F2EFCB3D3F}"/>
              </a:ext>
            </a:extLst>
          </p:cNvPr>
          <p:cNvSpPr txBox="1"/>
          <p:nvPr/>
        </p:nvSpPr>
        <p:spPr>
          <a:xfrm>
            <a:off x="1365695" y="305531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3084CA1E-76C9-624E-A81E-6DFE737E8614}"/>
              </a:ext>
            </a:extLst>
          </p:cNvPr>
          <p:cNvSpPr txBox="1"/>
          <p:nvPr/>
        </p:nvSpPr>
        <p:spPr>
          <a:xfrm>
            <a:off x="2700717" y="305531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1F83915-B1F8-8446-96A0-0B6C1496983C}"/>
              </a:ext>
            </a:extLst>
          </p:cNvPr>
          <p:cNvSpPr txBox="1"/>
          <p:nvPr/>
        </p:nvSpPr>
        <p:spPr>
          <a:xfrm>
            <a:off x="4045123" y="305531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40E7E345-0755-F44A-8919-08B3473B5ADD}"/>
              </a:ext>
            </a:extLst>
          </p:cNvPr>
          <p:cNvSpPr/>
          <p:nvPr/>
        </p:nvSpPr>
        <p:spPr>
          <a:xfrm>
            <a:off x="1468062" y="1333903"/>
            <a:ext cx="5029200" cy="3200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D5B75-4913-4A45-B654-1A05C43FFDEA}"/>
              </a:ext>
            </a:extLst>
          </p:cNvPr>
          <p:cNvGrpSpPr/>
          <p:nvPr/>
        </p:nvGrpSpPr>
        <p:grpSpPr>
          <a:xfrm>
            <a:off x="1787680" y="1440401"/>
            <a:ext cx="4209143" cy="1931281"/>
            <a:chOff x="1716560" y="1440401"/>
            <a:chExt cx="4209143" cy="193128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485081D-6AE4-4941-9D7C-E4BD3A8E7973}"/>
                </a:ext>
              </a:extLst>
            </p:cNvPr>
            <p:cNvSpPr txBox="1"/>
            <p:nvPr/>
          </p:nvSpPr>
          <p:spPr>
            <a:xfrm>
              <a:off x="1847978" y="1501956"/>
              <a:ext cx="31409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en-US" sz="800" i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endParaRPr lang="en-US" sz="800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53AD229-9BF9-8F48-9D39-4D89184DC400}"/>
                </a:ext>
              </a:extLst>
            </p:cNvPr>
            <p:cNvSpPr txBox="1"/>
            <p:nvPr/>
          </p:nvSpPr>
          <p:spPr>
            <a:xfrm>
              <a:off x="2438111" y="1501956"/>
              <a:ext cx="4779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Arial" panose="020B0604020202020204" pitchFamily="34" charset="0"/>
                  <a:cs typeface="Arial" panose="020B0604020202020204" pitchFamily="34" charset="0"/>
                </a:rPr>
                <a:t>A(s</a:t>
              </a:r>
              <a:r>
                <a:rPr lang="en-US" sz="800" i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i </a:t>
              </a:r>
              <a:r>
                <a:rPr lang="en-US" sz="800" i="1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BD1FF3C-2504-1E4C-A0E4-3F0D54193F32}"/>
                </a:ext>
              </a:extLst>
            </p:cNvPr>
            <p:cNvSpPr txBox="1"/>
            <p:nvPr/>
          </p:nvSpPr>
          <p:spPr>
            <a:xfrm>
              <a:off x="2904732" y="1501956"/>
              <a:ext cx="71593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Rollout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AE341AF0-33BF-9F4A-9C81-A69E628C6208}"/>
                </a:ext>
              </a:extLst>
            </p:cNvPr>
            <p:cNvSpPr txBox="1"/>
            <p:nvPr/>
          </p:nvSpPr>
          <p:spPr>
            <a:xfrm>
              <a:off x="3616175" y="1440401"/>
              <a:ext cx="8046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Restriction Site Filter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A123A57C-6EE1-6D47-89D5-E1B34BFECA5E}"/>
                </a:ext>
              </a:extLst>
            </p:cNvPr>
            <p:cNvSpPr txBox="1"/>
            <p:nvPr/>
          </p:nvSpPr>
          <p:spPr>
            <a:xfrm>
              <a:off x="4526383" y="1501956"/>
              <a:ext cx="8650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Degeneracy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69C7FB4E-57D1-974B-9780-3341A1793AB9}"/>
                </a:ext>
              </a:extLst>
            </p:cNvPr>
            <p:cNvSpPr txBox="1"/>
            <p:nvPr/>
          </p:nvSpPr>
          <p:spPr>
            <a:xfrm>
              <a:off x="5489991" y="1501956"/>
              <a:ext cx="3911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en-US" sz="800" i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i+1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078E96B-85A3-2A4B-98BF-6A2CC49F21A8}"/>
                </a:ext>
              </a:extLst>
            </p:cNvPr>
            <p:cNvGrpSpPr/>
            <p:nvPr/>
          </p:nvGrpSpPr>
          <p:grpSpPr>
            <a:xfrm>
              <a:off x="1716560" y="1726849"/>
              <a:ext cx="4209143" cy="1644833"/>
              <a:chOff x="1716560" y="1726849"/>
              <a:chExt cx="4209143" cy="1644833"/>
            </a:xfrm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B37A2FF-9C5D-CB43-9BDE-BE8121EF9A63}"/>
                  </a:ext>
                </a:extLst>
              </p:cNvPr>
              <p:cNvGrpSpPr/>
              <p:nvPr/>
            </p:nvGrpSpPr>
            <p:grpSpPr>
              <a:xfrm>
                <a:off x="2567254" y="1744482"/>
                <a:ext cx="219456" cy="1076024"/>
                <a:chOff x="2412241" y="915309"/>
                <a:chExt cx="219456" cy="1076024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B44C7719-5F26-324F-AD17-F9D9ACDDB820}"/>
                    </a:ext>
                  </a:extLst>
                </p:cNvPr>
                <p:cNvSpPr txBox="1"/>
                <p:nvPr/>
              </p:nvSpPr>
              <p:spPr>
                <a:xfrm>
                  <a:off x="2412241" y="915309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rgbClr val="4575B4"/>
                      </a:solidFill>
                      <a:latin typeface="Courier" pitchFamily="2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9222F7DE-4EFE-2547-BE0E-E0AE5FC022A3}"/>
                    </a:ext>
                  </a:extLst>
                </p:cNvPr>
                <p:cNvSpPr txBox="1"/>
                <p:nvPr/>
              </p:nvSpPr>
              <p:spPr>
                <a:xfrm>
                  <a:off x="2412241" y="1130753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rgbClr val="4575B4"/>
                      </a:solidFill>
                      <a:latin typeface="Courier" pitchFamily="2" charset="0"/>
                      <a:cs typeface="Arial" panose="020B0604020202020204" pitchFamily="34" charset="0"/>
                    </a:rPr>
                    <a:t>C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306E043A-824B-4749-AF63-AACF1E6B6A47}"/>
                    </a:ext>
                  </a:extLst>
                </p:cNvPr>
                <p:cNvSpPr txBox="1"/>
                <p:nvPr/>
              </p:nvSpPr>
              <p:spPr>
                <a:xfrm>
                  <a:off x="2412241" y="1345001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rgbClr val="4575B4"/>
                      </a:solidFill>
                      <a:latin typeface="Courier" pitchFamily="2" charset="0"/>
                      <a:cs typeface="Arial" panose="020B0604020202020204" pitchFamily="34" charset="0"/>
                    </a:rPr>
                    <a:t>G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13135890-A4C1-CD4E-B35B-996958A9808E}"/>
                    </a:ext>
                  </a:extLst>
                </p:cNvPr>
                <p:cNvSpPr txBox="1"/>
                <p:nvPr/>
              </p:nvSpPr>
              <p:spPr>
                <a:xfrm>
                  <a:off x="2412241" y="1560445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rgbClr val="4575B4"/>
                      </a:solidFill>
                      <a:latin typeface="Courier" pitchFamily="2" charset="0"/>
                      <a:cs typeface="Arial" panose="020B0604020202020204" pitchFamily="34" charset="0"/>
                    </a:rPr>
                    <a:t>T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46C32792-A28C-A945-BEAE-734EE8D6ECA6}"/>
                    </a:ext>
                  </a:extLst>
                </p:cNvPr>
                <p:cNvSpPr txBox="1"/>
                <p:nvPr/>
              </p:nvSpPr>
              <p:spPr>
                <a:xfrm>
                  <a:off x="2412241" y="1775889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solidFill>
                        <a:srgbClr val="4575B4"/>
                      </a:solidFill>
                      <a:latin typeface="Courier" pitchFamily="2" charset="0"/>
                      <a:cs typeface="Arial" panose="020B0604020202020204" pitchFamily="34" charset="0"/>
                    </a:rPr>
                    <a:t>M</a:t>
                  </a:r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80D34E18-7D19-3246-9C9F-82034FE5C4E3}"/>
                  </a:ext>
                </a:extLst>
              </p:cNvPr>
              <p:cNvGrpSpPr/>
              <p:nvPr/>
            </p:nvGrpSpPr>
            <p:grpSpPr>
              <a:xfrm>
                <a:off x="1716560" y="2125497"/>
                <a:ext cx="581129" cy="276999"/>
                <a:chOff x="1705188" y="1233058"/>
                <a:chExt cx="592939" cy="276999"/>
              </a:xfrm>
            </p:grpSpPr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0151005C-2697-0141-9A7E-BD9DB5A57ADB}"/>
                    </a:ext>
                  </a:extLst>
                </p:cNvPr>
                <p:cNvSpPr txBox="1"/>
                <p:nvPr/>
              </p:nvSpPr>
              <p:spPr>
                <a:xfrm>
                  <a:off x="1705188" y="1233058"/>
                  <a:ext cx="59293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Courier" pitchFamily="2" charset="0"/>
                      <a:cs typeface="Arial" panose="020B0604020202020204" pitchFamily="34" charset="0"/>
                    </a:rPr>
                    <a:t>ABN</a:t>
                  </a:r>
                  <a:r>
                    <a:rPr lang="en-US" sz="1200" dirty="0"/>
                    <a:t>      </a:t>
                  </a:r>
                </a:p>
              </p:txBody>
            </p: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7B3D3C7-148B-854E-9653-4A790C305E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98652" y="1390319"/>
                  <a:ext cx="73152" cy="0"/>
                </a:xfrm>
                <a:prstGeom prst="line">
                  <a:avLst/>
                </a:prstGeom>
                <a:ln w="9525">
                  <a:solidFill>
                    <a:srgbClr val="4575B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4B0FD672-24DF-2441-9BE3-A824909A8F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81422" y="1390319"/>
                  <a:ext cx="73152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3C845BF7-1D55-9B4B-BD88-C2928DD28A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64191" y="1390319"/>
                  <a:ext cx="73152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F3980DEC-BA60-CC41-94E8-6F2BF9F9CC65}"/>
                  </a:ext>
                </a:extLst>
              </p:cNvPr>
              <p:cNvGrpSpPr/>
              <p:nvPr/>
            </p:nvGrpSpPr>
            <p:grpSpPr>
              <a:xfrm>
                <a:off x="2877243" y="1778579"/>
                <a:ext cx="830433" cy="1006953"/>
                <a:chOff x="2790883" y="1778579"/>
                <a:chExt cx="830433" cy="1006953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E6E07F6B-53FF-5041-887E-EC81620866EB}"/>
                    </a:ext>
                  </a:extLst>
                </p:cNvPr>
                <p:cNvGrpSpPr/>
                <p:nvPr/>
              </p:nvGrpSpPr>
              <p:grpSpPr>
                <a:xfrm>
                  <a:off x="2790883" y="1778579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38" name="Freeform 37">
                    <a:extLst>
                      <a:ext uri="{FF2B5EF4-FFF2-40B4-BE49-F238E27FC236}">
                        <a16:creationId xmlns:a16="http://schemas.microsoft.com/office/drawing/2014/main" id="{508112FD-DBC9-2340-AFCC-D96EB94F3F4E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9" name="Straight Arrow Connector 38">
                    <a:extLst>
                      <a:ext uri="{FF2B5EF4-FFF2-40B4-BE49-F238E27FC236}">
                        <a16:creationId xmlns:a16="http://schemas.microsoft.com/office/drawing/2014/main" id="{AEB1E271-A4C4-424E-9578-9CC6002E54C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E14098E7-2C7F-9243-88C0-EAD16F333DA4}"/>
                    </a:ext>
                  </a:extLst>
                </p:cNvPr>
                <p:cNvGrpSpPr/>
                <p:nvPr/>
              </p:nvGrpSpPr>
              <p:grpSpPr>
                <a:xfrm>
                  <a:off x="2790883" y="1992074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69" name="Freeform 68">
                    <a:extLst>
                      <a:ext uri="{FF2B5EF4-FFF2-40B4-BE49-F238E27FC236}">
                        <a16:creationId xmlns:a16="http://schemas.microsoft.com/office/drawing/2014/main" id="{E2D41477-A3EA-054A-AAD5-4CF3132A2146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70" name="Straight Arrow Connector 69">
                    <a:extLst>
                      <a:ext uri="{FF2B5EF4-FFF2-40B4-BE49-F238E27FC236}">
                        <a16:creationId xmlns:a16="http://schemas.microsoft.com/office/drawing/2014/main" id="{BF206977-2FEF-8547-A54C-4ACDB82620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DBDB0DEB-9E88-D341-9FFE-FF0DAA5ACE4A}"/>
                    </a:ext>
                  </a:extLst>
                </p:cNvPr>
                <p:cNvGrpSpPr/>
                <p:nvPr/>
              </p:nvGrpSpPr>
              <p:grpSpPr>
                <a:xfrm>
                  <a:off x="2790883" y="2205568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72" name="Freeform 71">
                    <a:extLst>
                      <a:ext uri="{FF2B5EF4-FFF2-40B4-BE49-F238E27FC236}">
                        <a16:creationId xmlns:a16="http://schemas.microsoft.com/office/drawing/2014/main" id="{7311D704-2CE2-A84B-BE4A-3CED8B0E210E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73" name="Straight Arrow Connector 72">
                    <a:extLst>
                      <a:ext uri="{FF2B5EF4-FFF2-40B4-BE49-F238E27FC236}">
                        <a16:creationId xmlns:a16="http://schemas.microsoft.com/office/drawing/2014/main" id="{540182C0-3EA1-994B-A879-20B8C2E182D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4E4A24F2-7018-D247-9395-AD9A78F888CF}"/>
                    </a:ext>
                  </a:extLst>
                </p:cNvPr>
                <p:cNvGrpSpPr/>
                <p:nvPr/>
              </p:nvGrpSpPr>
              <p:grpSpPr>
                <a:xfrm>
                  <a:off x="2790883" y="2419062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75" name="Freeform 74">
                    <a:extLst>
                      <a:ext uri="{FF2B5EF4-FFF2-40B4-BE49-F238E27FC236}">
                        <a16:creationId xmlns:a16="http://schemas.microsoft.com/office/drawing/2014/main" id="{F0112BAB-7B81-8140-AC96-B4599A3E5E26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76" name="Straight Arrow Connector 75">
                    <a:extLst>
                      <a:ext uri="{FF2B5EF4-FFF2-40B4-BE49-F238E27FC236}">
                        <a16:creationId xmlns:a16="http://schemas.microsoft.com/office/drawing/2014/main" id="{8186CBA8-1864-A541-803D-7D9004037F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3918618C-0478-6B4A-9302-7BBC8B6772B2}"/>
                    </a:ext>
                  </a:extLst>
                </p:cNvPr>
                <p:cNvGrpSpPr/>
                <p:nvPr/>
              </p:nvGrpSpPr>
              <p:grpSpPr>
                <a:xfrm>
                  <a:off x="2790883" y="2632557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78" name="Freeform 77">
                    <a:extLst>
                      <a:ext uri="{FF2B5EF4-FFF2-40B4-BE49-F238E27FC236}">
                        <a16:creationId xmlns:a16="http://schemas.microsoft.com/office/drawing/2014/main" id="{3F1DFF86-749F-9647-95FE-8D7D46651A14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79" name="Straight Arrow Connector 78">
                    <a:extLst>
                      <a:ext uri="{FF2B5EF4-FFF2-40B4-BE49-F238E27FC236}">
                        <a16:creationId xmlns:a16="http://schemas.microsoft.com/office/drawing/2014/main" id="{C111C46E-444B-7548-B5B6-321378EB29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C60EE74F-4A46-1B46-B7B8-E80E2FA01827}"/>
                  </a:ext>
                </a:extLst>
              </p:cNvPr>
              <p:cNvGrpSpPr/>
              <p:nvPr/>
            </p:nvGrpSpPr>
            <p:grpSpPr>
              <a:xfrm>
                <a:off x="3737419" y="1730318"/>
                <a:ext cx="547350" cy="1097153"/>
                <a:chOff x="3445589" y="864742"/>
                <a:chExt cx="547350" cy="1097153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9C9E37CA-C3A6-0B4C-9293-AF826D672A11}"/>
                    </a:ext>
                  </a:extLst>
                </p:cNvPr>
                <p:cNvSpPr txBox="1"/>
                <p:nvPr/>
              </p:nvSpPr>
              <p:spPr>
                <a:xfrm>
                  <a:off x="3445589" y="864742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✓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B970EEAE-C611-0549-BE0C-19AAA77770E6}"/>
                    </a:ext>
                  </a:extLst>
                </p:cNvPr>
                <p:cNvSpPr txBox="1"/>
                <p:nvPr/>
              </p:nvSpPr>
              <p:spPr>
                <a:xfrm>
                  <a:off x="3445589" y="1290208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✗</a:t>
                  </a:r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AD6AAEB3-BEFB-B845-BE4C-236A72F62C13}"/>
                    </a:ext>
                  </a:extLst>
                </p:cNvPr>
                <p:cNvSpPr txBox="1"/>
                <p:nvPr/>
              </p:nvSpPr>
              <p:spPr>
                <a:xfrm>
                  <a:off x="3445589" y="1077475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✓</a:t>
                  </a:r>
                </a:p>
              </p:txBody>
            </p:sp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FF3E2D59-6340-9C45-87A0-4BD0D4853E9D}"/>
                    </a:ext>
                  </a:extLst>
                </p:cNvPr>
                <p:cNvSpPr txBox="1"/>
                <p:nvPr/>
              </p:nvSpPr>
              <p:spPr>
                <a:xfrm>
                  <a:off x="3445589" y="1502941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✓</a:t>
                  </a: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27FBB4A5-C7AF-174A-B955-EAB5161896F2}"/>
                    </a:ext>
                  </a:extLst>
                </p:cNvPr>
                <p:cNvSpPr txBox="1"/>
                <p:nvPr/>
              </p:nvSpPr>
              <p:spPr>
                <a:xfrm>
                  <a:off x="3445589" y="1715674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✓</a:t>
                  </a:r>
                </a:p>
              </p:txBody>
            </p:sp>
          </p:grp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F43D7261-D663-7A4D-80B1-372D05B3A86C}"/>
                  </a:ext>
                </a:extLst>
              </p:cNvPr>
              <p:cNvGrpSpPr/>
              <p:nvPr/>
            </p:nvGrpSpPr>
            <p:grpSpPr>
              <a:xfrm>
                <a:off x="4253495" y="1851246"/>
                <a:ext cx="457200" cy="852684"/>
                <a:chOff x="4344935" y="1851246"/>
                <a:chExt cx="457200" cy="852684"/>
              </a:xfrm>
            </p:grpSpPr>
            <p:cxnSp>
              <p:nvCxnSpPr>
                <p:cNvPr id="85" name="Straight Arrow Connector 84">
                  <a:extLst>
                    <a:ext uri="{FF2B5EF4-FFF2-40B4-BE49-F238E27FC236}">
                      <a16:creationId xmlns:a16="http://schemas.microsoft.com/office/drawing/2014/main" id="{390E9B48-8636-D448-BA1A-977C83D2CA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1851246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Arrow Connector 88">
                  <a:extLst>
                    <a:ext uri="{FF2B5EF4-FFF2-40B4-BE49-F238E27FC236}">
                      <a16:creationId xmlns:a16="http://schemas.microsoft.com/office/drawing/2014/main" id="{70D5F79A-C8FA-3E4E-B1B1-B58E47DB36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2064417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Arrow Connector 89">
                  <a:extLst>
                    <a:ext uri="{FF2B5EF4-FFF2-40B4-BE49-F238E27FC236}">
                      <a16:creationId xmlns:a16="http://schemas.microsoft.com/office/drawing/2014/main" id="{F9C54B44-9F97-BE4F-BD11-CD29E8ABBA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2277588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Arrow Connector 90">
                  <a:extLst>
                    <a:ext uri="{FF2B5EF4-FFF2-40B4-BE49-F238E27FC236}">
                      <a16:creationId xmlns:a16="http://schemas.microsoft.com/office/drawing/2014/main" id="{CF24C078-CF12-4941-A555-BB9A27518D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2490759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Arrow Connector 91">
                  <a:extLst>
                    <a:ext uri="{FF2B5EF4-FFF2-40B4-BE49-F238E27FC236}">
                      <a16:creationId xmlns:a16="http://schemas.microsoft.com/office/drawing/2014/main" id="{13F5B20C-35D6-F248-A08D-40D6334EE5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2703930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31E1A06D-EB97-F24B-A886-48690C39456E}"/>
                  </a:ext>
                </a:extLst>
              </p:cNvPr>
              <p:cNvGrpSpPr/>
              <p:nvPr/>
            </p:nvGrpSpPr>
            <p:grpSpPr>
              <a:xfrm>
                <a:off x="4734904" y="1730318"/>
                <a:ext cx="457200" cy="1071099"/>
                <a:chOff x="4627362" y="901145"/>
                <a:chExt cx="457200" cy="1071099"/>
              </a:xfrm>
            </p:grpSpPr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E93ECCBD-E17B-3542-862A-1871321BDC1F}"/>
                    </a:ext>
                  </a:extLst>
                </p:cNvPr>
                <p:cNvSpPr txBox="1"/>
                <p:nvPr/>
              </p:nvSpPr>
              <p:spPr>
                <a:xfrm>
                  <a:off x="4627362" y="901145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5.2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A70DA3F4-3CE0-DE4D-9F64-A0B7C189D2E8}"/>
                    </a:ext>
                  </a:extLst>
                </p:cNvPr>
                <p:cNvSpPr txBox="1"/>
                <p:nvPr/>
              </p:nvSpPr>
              <p:spPr>
                <a:xfrm>
                  <a:off x="4627362" y="1116903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3.4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361C64FC-33FE-1948-84EC-9B32BF47DA54}"/>
                    </a:ext>
                  </a:extLst>
                </p:cNvPr>
                <p:cNvSpPr txBox="1"/>
                <p:nvPr/>
              </p:nvSpPr>
              <p:spPr>
                <a:xfrm>
                  <a:off x="4627362" y="1329773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</a:p>
              </p:txBody>
            </p:sp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C1A4E99E-EB68-4942-9F5D-4A9256E5DC64}"/>
                    </a:ext>
                  </a:extLst>
                </p:cNvPr>
                <p:cNvSpPr txBox="1"/>
                <p:nvPr/>
              </p:nvSpPr>
              <p:spPr>
                <a:xfrm>
                  <a:off x="4627362" y="1543930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6.8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1891B603-CD61-634F-9455-881500D3460F}"/>
                    </a:ext>
                  </a:extLst>
                </p:cNvPr>
                <p:cNvSpPr txBox="1"/>
                <p:nvPr/>
              </p:nvSpPr>
              <p:spPr>
                <a:xfrm>
                  <a:off x="4627362" y="1756800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10.3</a:t>
                  </a:r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B8203902-CF19-1B43-95CA-A4827A918E19}"/>
                  </a:ext>
                </a:extLst>
              </p:cNvPr>
              <p:cNvGrpSpPr/>
              <p:nvPr/>
            </p:nvGrpSpPr>
            <p:grpSpPr>
              <a:xfrm>
                <a:off x="5379750" y="2117663"/>
                <a:ext cx="545953" cy="276999"/>
                <a:chOff x="5749834" y="1203116"/>
                <a:chExt cx="545953" cy="276999"/>
              </a:xfrm>
            </p:grpSpPr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881C10B7-F367-1745-8662-F1F954C51A07}"/>
                    </a:ext>
                  </a:extLst>
                </p:cNvPr>
                <p:cNvSpPr txBox="1"/>
                <p:nvPr/>
              </p:nvSpPr>
              <p:spPr>
                <a:xfrm>
                  <a:off x="5749834" y="1203116"/>
                  <a:ext cx="545953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Courier" pitchFamily="2" charset="0"/>
                      <a:cs typeface="Arial" panose="020B0604020202020204" pitchFamily="34" charset="0"/>
                    </a:rPr>
                    <a:t>ABN</a:t>
                  </a:r>
                  <a:r>
                    <a:rPr lang="en-US" sz="800" dirty="0">
                      <a:solidFill>
                        <a:srgbClr val="4575B4"/>
                      </a:solidFill>
                      <a:latin typeface="Courier" pitchFamily="2" charset="0"/>
                      <a:cs typeface="Arial" panose="020B0604020202020204" pitchFamily="34" charset="0"/>
                    </a:rPr>
                    <a:t>M</a:t>
                  </a:r>
                  <a:r>
                    <a:rPr lang="en-US" sz="1200" dirty="0"/>
                    <a:t>      </a:t>
                  </a:r>
                </a:p>
              </p:txBody>
            </p:sp>
            <p:cxnSp>
              <p:nvCxnSpPr>
                <p:cNvPr id="97" name="Straight Connector 96">
                  <a:extLst>
                    <a:ext uri="{FF2B5EF4-FFF2-40B4-BE49-F238E27FC236}">
                      <a16:creationId xmlns:a16="http://schemas.microsoft.com/office/drawing/2014/main" id="{66ACA234-DBB2-5747-9A61-488E0AAF83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7579" y="1354574"/>
                  <a:ext cx="73152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01060A16-49A3-F54E-9811-FEB500A20A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0348" y="1354574"/>
                  <a:ext cx="73152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4A78B052-911A-8649-85AE-ED68F16B886D}"/>
                  </a:ext>
                </a:extLst>
              </p:cNvPr>
              <p:cNvSpPr txBox="1"/>
              <p:nvPr/>
            </p:nvSpPr>
            <p:spPr>
              <a:xfrm rot="5400000">
                <a:off x="2213069" y="2737119"/>
                <a:ext cx="1022904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</a:p>
            </p:txBody>
          </p: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87F975D4-A682-F444-9408-72BB3585EE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08030" y="1726849"/>
                <a:ext cx="479650" cy="477174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BF1B3BB8-CEC1-4F4D-BB7B-1936AF4AD58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08030" y="2329688"/>
                <a:ext cx="479650" cy="477174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0B4DC51-11B4-2B49-BBD4-3B7BFDDB68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27709" y="1758462"/>
                <a:ext cx="479650" cy="477174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793B34AE-FDB8-CC45-8BAD-755E8E86CEB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024026" y="2346942"/>
                <a:ext cx="479650" cy="477174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8E9707D1-BA35-3940-BAA5-836815D629F8}"/>
                  </a:ext>
                </a:extLst>
              </p:cNvPr>
              <p:cNvSpPr txBox="1"/>
              <p:nvPr/>
            </p:nvSpPr>
            <p:spPr>
              <a:xfrm rot="5400000">
                <a:off x="3541502" y="2737119"/>
                <a:ext cx="1022904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4E7082A1-4F07-2841-B585-157028617A7A}"/>
                  </a:ext>
                </a:extLst>
              </p:cNvPr>
              <p:cNvSpPr txBox="1"/>
              <p:nvPr/>
            </p:nvSpPr>
            <p:spPr>
              <a:xfrm rot="5400000">
                <a:off x="4500093" y="2737119"/>
                <a:ext cx="1022904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32708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2081A637-FF49-3941-BEF4-8866510BB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062" y="3196231"/>
            <a:ext cx="5029200" cy="1338072"/>
          </a:xfrm>
          <a:prstGeom prst="rect">
            <a:avLst/>
          </a:prstGeom>
        </p:spPr>
      </p:pic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714AE968-E48E-5643-ABAD-22AC177F0E86}"/>
              </a:ext>
            </a:extLst>
          </p:cNvPr>
          <p:cNvCxnSpPr>
            <a:cxnSpLocks/>
          </p:cNvCxnSpPr>
          <p:nvPr/>
        </p:nvCxnSpPr>
        <p:spPr>
          <a:xfrm>
            <a:off x="5573335" y="3871108"/>
            <a:ext cx="201283" cy="0"/>
          </a:xfrm>
          <a:prstGeom prst="line">
            <a:avLst/>
          </a:prstGeom>
          <a:ln w="19050">
            <a:solidFill>
              <a:srgbClr val="D719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152BCCE0-781E-DE41-9D74-E0D5902324E6}"/>
              </a:ext>
            </a:extLst>
          </p:cNvPr>
          <p:cNvCxnSpPr>
            <a:cxnSpLocks/>
          </p:cNvCxnSpPr>
          <p:nvPr/>
        </p:nvCxnSpPr>
        <p:spPr>
          <a:xfrm>
            <a:off x="5573335" y="3691670"/>
            <a:ext cx="20128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AFD91D84-9081-BF40-82DA-891D427D1FFD}"/>
              </a:ext>
            </a:extLst>
          </p:cNvPr>
          <p:cNvSpPr txBox="1"/>
          <p:nvPr/>
        </p:nvSpPr>
        <p:spPr>
          <a:xfrm>
            <a:off x="5708737" y="3583948"/>
            <a:ext cx="5955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CutFree</a:t>
            </a:r>
            <a:endParaRPr lang="en-US" sz="1200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4BBD5D76-06C5-4C42-847D-1CEDAA3096FA}"/>
              </a:ext>
            </a:extLst>
          </p:cNvPr>
          <p:cNvSpPr txBox="1"/>
          <p:nvPr/>
        </p:nvSpPr>
        <p:spPr>
          <a:xfrm>
            <a:off x="5708737" y="3759715"/>
            <a:ext cx="6908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CutFreeRL</a:t>
            </a:r>
            <a:endParaRPr lang="en-US" sz="1200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A4AA06E2-14B2-F945-8601-3CF5C2509590}"/>
              </a:ext>
            </a:extLst>
          </p:cNvPr>
          <p:cNvSpPr txBox="1"/>
          <p:nvPr/>
        </p:nvSpPr>
        <p:spPr>
          <a:xfrm>
            <a:off x="1365695" y="1333903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5E6402C7-C438-9D45-B6AA-F8F2EFCB3D3F}"/>
              </a:ext>
            </a:extLst>
          </p:cNvPr>
          <p:cNvSpPr txBox="1"/>
          <p:nvPr/>
        </p:nvSpPr>
        <p:spPr>
          <a:xfrm>
            <a:off x="1365695" y="305531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3084CA1E-76C9-624E-A81E-6DFE737E8614}"/>
              </a:ext>
            </a:extLst>
          </p:cNvPr>
          <p:cNvSpPr txBox="1"/>
          <p:nvPr/>
        </p:nvSpPr>
        <p:spPr>
          <a:xfrm>
            <a:off x="2700717" y="305531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1F83915-B1F8-8446-96A0-0B6C1496983C}"/>
              </a:ext>
            </a:extLst>
          </p:cNvPr>
          <p:cNvSpPr txBox="1"/>
          <p:nvPr/>
        </p:nvSpPr>
        <p:spPr>
          <a:xfrm>
            <a:off x="4045123" y="305531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40E7E345-0755-F44A-8919-08B3473B5ADD}"/>
              </a:ext>
            </a:extLst>
          </p:cNvPr>
          <p:cNvSpPr/>
          <p:nvPr/>
        </p:nvSpPr>
        <p:spPr>
          <a:xfrm>
            <a:off x="1468062" y="1333903"/>
            <a:ext cx="5029200" cy="3200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D5B75-4913-4A45-B654-1A05C43FFDEA}"/>
              </a:ext>
            </a:extLst>
          </p:cNvPr>
          <p:cNvGrpSpPr/>
          <p:nvPr/>
        </p:nvGrpSpPr>
        <p:grpSpPr>
          <a:xfrm>
            <a:off x="1787680" y="1440401"/>
            <a:ext cx="4209143" cy="1931281"/>
            <a:chOff x="1716560" y="1440401"/>
            <a:chExt cx="4209143" cy="193128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485081D-6AE4-4941-9D7C-E4BD3A8E7973}"/>
                </a:ext>
              </a:extLst>
            </p:cNvPr>
            <p:cNvSpPr txBox="1"/>
            <p:nvPr/>
          </p:nvSpPr>
          <p:spPr>
            <a:xfrm>
              <a:off x="1847978" y="1501956"/>
              <a:ext cx="314097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en-US" sz="800" i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endParaRPr lang="en-US" sz="800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53AD229-9BF9-8F48-9D39-4D89184DC400}"/>
                </a:ext>
              </a:extLst>
            </p:cNvPr>
            <p:cNvSpPr txBox="1"/>
            <p:nvPr/>
          </p:nvSpPr>
          <p:spPr>
            <a:xfrm>
              <a:off x="2438111" y="1501956"/>
              <a:ext cx="4779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Arial" panose="020B0604020202020204" pitchFamily="34" charset="0"/>
                  <a:cs typeface="Arial" panose="020B0604020202020204" pitchFamily="34" charset="0"/>
                </a:rPr>
                <a:t>A(s</a:t>
              </a:r>
              <a:r>
                <a:rPr lang="en-US" sz="800" i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i </a:t>
              </a:r>
              <a:r>
                <a:rPr lang="en-US" sz="800" i="1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BD1FF3C-2504-1E4C-A0E4-3F0D54193F32}"/>
                </a:ext>
              </a:extLst>
            </p:cNvPr>
            <p:cNvSpPr txBox="1"/>
            <p:nvPr/>
          </p:nvSpPr>
          <p:spPr>
            <a:xfrm>
              <a:off x="2904732" y="1501956"/>
              <a:ext cx="71593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Rollout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AE341AF0-33BF-9F4A-9C81-A69E628C6208}"/>
                </a:ext>
              </a:extLst>
            </p:cNvPr>
            <p:cNvSpPr txBox="1"/>
            <p:nvPr/>
          </p:nvSpPr>
          <p:spPr>
            <a:xfrm>
              <a:off x="3616175" y="1440401"/>
              <a:ext cx="8046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Restriction Site Filter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A123A57C-6EE1-6D47-89D5-E1B34BFECA5E}"/>
                </a:ext>
              </a:extLst>
            </p:cNvPr>
            <p:cNvSpPr txBox="1"/>
            <p:nvPr/>
          </p:nvSpPr>
          <p:spPr>
            <a:xfrm>
              <a:off x="4526383" y="1501956"/>
              <a:ext cx="8650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Degeneracy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69C7FB4E-57D1-974B-9780-3341A1793AB9}"/>
                </a:ext>
              </a:extLst>
            </p:cNvPr>
            <p:cNvSpPr txBox="1"/>
            <p:nvPr/>
          </p:nvSpPr>
          <p:spPr>
            <a:xfrm>
              <a:off x="5489991" y="1501956"/>
              <a:ext cx="3911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i="1" dirty="0"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en-US" sz="800" i="1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i+1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078E96B-85A3-2A4B-98BF-6A2CC49F21A8}"/>
                </a:ext>
              </a:extLst>
            </p:cNvPr>
            <p:cNvGrpSpPr/>
            <p:nvPr/>
          </p:nvGrpSpPr>
          <p:grpSpPr>
            <a:xfrm>
              <a:off x="1716560" y="1726849"/>
              <a:ext cx="4209143" cy="1644833"/>
              <a:chOff x="1716560" y="1726849"/>
              <a:chExt cx="4209143" cy="1644833"/>
            </a:xfrm>
          </p:grpSpPr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4A78B052-911A-8649-85AE-ED68F16B886D}"/>
                  </a:ext>
                </a:extLst>
              </p:cNvPr>
              <p:cNvSpPr txBox="1"/>
              <p:nvPr/>
            </p:nvSpPr>
            <p:spPr>
              <a:xfrm rot="5400000">
                <a:off x="2213069" y="2737119"/>
                <a:ext cx="1022904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</a:p>
            </p:txBody>
          </p: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B37A2FF-9C5D-CB43-9BDE-BE8121EF9A63}"/>
                  </a:ext>
                </a:extLst>
              </p:cNvPr>
              <p:cNvGrpSpPr/>
              <p:nvPr/>
            </p:nvGrpSpPr>
            <p:grpSpPr>
              <a:xfrm>
                <a:off x="2567254" y="1744482"/>
                <a:ext cx="219456" cy="1076024"/>
                <a:chOff x="2412241" y="915309"/>
                <a:chExt cx="219456" cy="1076024"/>
              </a:xfrm>
            </p:grpSpPr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B44C7719-5F26-324F-AD17-F9D9ACDDB820}"/>
                    </a:ext>
                  </a:extLst>
                </p:cNvPr>
                <p:cNvSpPr txBox="1"/>
                <p:nvPr/>
              </p:nvSpPr>
              <p:spPr>
                <a:xfrm>
                  <a:off x="2412241" y="915309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Courier" pitchFamily="2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9222F7DE-4EFE-2547-BE0E-E0AE5FC022A3}"/>
                    </a:ext>
                  </a:extLst>
                </p:cNvPr>
                <p:cNvSpPr txBox="1"/>
                <p:nvPr/>
              </p:nvSpPr>
              <p:spPr>
                <a:xfrm>
                  <a:off x="2412241" y="1130753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Courier" pitchFamily="2" charset="0"/>
                      <a:cs typeface="Arial" panose="020B0604020202020204" pitchFamily="34" charset="0"/>
                    </a:rPr>
                    <a:t>C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306E043A-824B-4749-AF63-AACF1E6B6A47}"/>
                    </a:ext>
                  </a:extLst>
                </p:cNvPr>
                <p:cNvSpPr txBox="1"/>
                <p:nvPr/>
              </p:nvSpPr>
              <p:spPr>
                <a:xfrm>
                  <a:off x="2412241" y="1345001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Courier" pitchFamily="2" charset="0"/>
                      <a:cs typeface="Arial" panose="020B0604020202020204" pitchFamily="34" charset="0"/>
                    </a:rPr>
                    <a:t>G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13135890-A4C1-CD4E-B35B-996958A9808E}"/>
                    </a:ext>
                  </a:extLst>
                </p:cNvPr>
                <p:cNvSpPr txBox="1"/>
                <p:nvPr/>
              </p:nvSpPr>
              <p:spPr>
                <a:xfrm>
                  <a:off x="2412241" y="1560445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Courier" pitchFamily="2" charset="0"/>
                      <a:cs typeface="Arial" panose="020B0604020202020204" pitchFamily="34" charset="0"/>
                    </a:rPr>
                    <a:t>T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46C32792-A28C-A945-BEAE-734EE8D6ECA6}"/>
                    </a:ext>
                  </a:extLst>
                </p:cNvPr>
                <p:cNvSpPr txBox="1"/>
                <p:nvPr/>
              </p:nvSpPr>
              <p:spPr>
                <a:xfrm>
                  <a:off x="2412241" y="1775889"/>
                  <a:ext cx="219456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Courier" pitchFamily="2" charset="0"/>
                      <a:cs typeface="Arial" panose="020B0604020202020204" pitchFamily="34" charset="0"/>
                    </a:rPr>
                    <a:t>M</a:t>
                  </a:r>
                </a:p>
              </p:txBody>
            </p: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80D34E18-7D19-3246-9C9F-82034FE5C4E3}"/>
                  </a:ext>
                </a:extLst>
              </p:cNvPr>
              <p:cNvGrpSpPr/>
              <p:nvPr/>
            </p:nvGrpSpPr>
            <p:grpSpPr>
              <a:xfrm>
                <a:off x="1716560" y="2125497"/>
                <a:ext cx="581129" cy="276999"/>
                <a:chOff x="1705188" y="1233058"/>
                <a:chExt cx="592939" cy="276999"/>
              </a:xfrm>
            </p:grpSpPr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0151005C-2697-0141-9A7E-BD9DB5A57ADB}"/>
                    </a:ext>
                  </a:extLst>
                </p:cNvPr>
                <p:cNvSpPr txBox="1"/>
                <p:nvPr/>
              </p:nvSpPr>
              <p:spPr>
                <a:xfrm>
                  <a:off x="1705188" y="1233058"/>
                  <a:ext cx="59293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Courier" pitchFamily="2" charset="0"/>
                      <a:cs typeface="Arial" panose="020B0604020202020204" pitchFamily="34" charset="0"/>
                    </a:rPr>
                    <a:t>ABN</a:t>
                  </a:r>
                  <a:r>
                    <a:rPr lang="en-US" sz="1200" dirty="0"/>
                    <a:t>      </a:t>
                  </a:r>
                </a:p>
              </p:txBody>
            </p:sp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E7B3D3C7-148B-854E-9653-4A790C305E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98652" y="1390319"/>
                  <a:ext cx="73152" cy="0"/>
                </a:xfrm>
                <a:prstGeom prst="line">
                  <a:avLst/>
                </a:prstGeom>
                <a:ln w="9525">
                  <a:solidFill>
                    <a:srgbClr val="4575B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4B0FD672-24DF-2441-9BE3-A824909A8F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81422" y="1390319"/>
                  <a:ext cx="73152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3C845BF7-1D55-9B4B-BD88-C2928DD28A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164191" y="1390319"/>
                  <a:ext cx="73152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F3980DEC-BA60-CC41-94E8-6F2BF9F9CC65}"/>
                  </a:ext>
                </a:extLst>
              </p:cNvPr>
              <p:cNvGrpSpPr/>
              <p:nvPr/>
            </p:nvGrpSpPr>
            <p:grpSpPr>
              <a:xfrm>
                <a:off x="2877243" y="1778579"/>
                <a:ext cx="830433" cy="1006953"/>
                <a:chOff x="2790883" y="1778579"/>
                <a:chExt cx="830433" cy="1006953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E6E07F6B-53FF-5041-887E-EC81620866EB}"/>
                    </a:ext>
                  </a:extLst>
                </p:cNvPr>
                <p:cNvGrpSpPr/>
                <p:nvPr/>
              </p:nvGrpSpPr>
              <p:grpSpPr>
                <a:xfrm>
                  <a:off x="2790883" y="1778579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38" name="Freeform 37">
                    <a:extLst>
                      <a:ext uri="{FF2B5EF4-FFF2-40B4-BE49-F238E27FC236}">
                        <a16:creationId xmlns:a16="http://schemas.microsoft.com/office/drawing/2014/main" id="{508112FD-DBC9-2340-AFCC-D96EB94F3F4E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39" name="Straight Arrow Connector 38">
                    <a:extLst>
                      <a:ext uri="{FF2B5EF4-FFF2-40B4-BE49-F238E27FC236}">
                        <a16:creationId xmlns:a16="http://schemas.microsoft.com/office/drawing/2014/main" id="{AEB1E271-A4C4-424E-9578-9CC6002E54C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E14098E7-2C7F-9243-88C0-EAD16F333DA4}"/>
                    </a:ext>
                  </a:extLst>
                </p:cNvPr>
                <p:cNvGrpSpPr/>
                <p:nvPr/>
              </p:nvGrpSpPr>
              <p:grpSpPr>
                <a:xfrm>
                  <a:off x="2790883" y="1992074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69" name="Freeform 68">
                    <a:extLst>
                      <a:ext uri="{FF2B5EF4-FFF2-40B4-BE49-F238E27FC236}">
                        <a16:creationId xmlns:a16="http://schemas.microsoft.com/office/drawing/2014/main" id="{E2D41477-A3EA-054A-AAD5-4CF3132A2146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70" name="Straight Arrow Connector 69">
                    <a:extLst>
                      <a:ext uri="{FF2B5EF4-FFF2-40B4-BE49-F238E27FC236}">
                        <a16:creationId xmlns:a16="http://schemas.microsoft.com/office/drawing/2014/main" id="{BF206977-2FEF-8547-A54C-4ACDB82620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DBDB0DEB-9E88-D341-9FFE-FF0DAA5ACE4A}"/>
                    </a:ext>
                  </a:extLst>
                </p:cNvPr>
                <p:cNvGrpSpPr/>
                <p:nvPr/>
              </p:nvGrpSpPr>
              <p:grpSpPr>
                <a:xfrm>
                  <a:off x="2790883" y="2205568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72" name="Freeform 71">
                    <a:extLst>
                      <a:ext uri="{FF2B5EF4-FFF2-40B4-BE49-F238E27FC236}">
                        <a16:creationId xmlns:a16="http://schemas.microsoft.com/office/drawing/2014/main" id="{7311D704-2CE2-A84B-BE4A-3CED8B0E210E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73" name="Straight Arrow Connector 72">
                    <a:extLst>
                      <a:ext uri="{FF2B5EF4-FFF2-40B4-BE49-F238E27FC236}">
                        <a16:creationId xmlns:a16="http://schemas.microsoft.com/office/drawing/2014/main" id="{540182C0-3EA1-994B-A879-20B8C2E182D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4E4A24F2-7018-D247-9395-AD9A78F888CF}"/>
                    </a:ext>
                  </a:extLst>
                </p:cNvPr>
                <p:cNvGrpSpPr/>
                <p:nvPr/>
              </p:nvGrpSpPr>
              <p:grpSpPr>
                <a:xfrm>
                  <a:off x="2790883" y="2419062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75" name="Freeform 74">
                    <a:extLst>
                      <a:ext uri="{FF2B5EF4-FFF2-40B4-BE49-F238E27FC236}">
                        <a16:creationId xmlns:a16="http://schemas.microsoft.com/office/drawing/2014/main" id="{F0112BAB-7B81-8140-AC96-B4599A3E5E26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76" name="Straight Arrow Connector 75">
                    <a:extLst>
                      <a:ext uri="{FF2B5EF4-FFF2-40B4-BE49-F238E27FC236}">
                        <a16:creationId xmlns:a16="http://schemas.microsoft.com/office/drawing/2014/main" id="{8186CBA8-1864-A541-803D-7D9004037F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3918618C-0478-6B4A-9302-7BBC8B6772B2}"/>
                    </a:ext>
                  </a:extLst>
                </p:cNvPr>
                <p:cNvGrpSpPr/>
                <p:nvPr/>
              </p:nvGrpSpPr>
              <p:grpSpPr>
                <a:xfrm>
                  <a:off x="2790883" y="2632557"/>
                  <a:ext cx="830433" cy="152975"/>
                  <a:chOff x="4523280" y="1866582"/>
                  <a:chExt cx="2439138" cy="341084"/>
                </a:xfrm>
              </p:grpSpPr>
              <p:sp>
                <p:nvSpPr>
                  <p:cNvPr id="78" name="Freeform 77">
                    <a:extLst>
                      <a:ext uri="{FF2B5EF4-FFF2-40B4-BE49-F238E27FC236}">
                        <a16:creationId xmlns:a16="http://schemas.microsoft.com/office/drawing/2014/main" id="{3F1DFF86-749F-9647-95FE-8D7D46651A14}"/>
                      </a:ext>
                    </a:extLst>
                  </p:cNvPr>
                  <p:cNvSpPr/>
                  <p:nvPr/>
                </p:nvSpPr>
                <p:spPr>
                  <a:xfrm>
                    <a:off x="4523280" y="1866582"/>
                    <a:ext cx="2363450" cy="341084"/>
                  </a:xfrm>
                  <a:custGeom>
                    <a:avLst/>
                    <a:gdLst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96056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8384 w 2627027"/>
                      <a:gd name="connsiteY2" fmla="*/ 221114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783236 w 2627027"/>
                      <a:gd name="connsiteY3" fmla="*/ 386006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026827 w 2627027"/>
                      <a:gd name="connsiteY4" fmla="*/ 213619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5"/>
                      <a:gd name="connsiteX1" fmla="*/ 273571 w 2627027"/>
                      <a:gd name="connsiteY1" fmla="*/ 74960 h 431405"/>
                      <a:gd name="connsiteX2" fmla="*/ 554637 w 2627027"/>
                      <a:gd name="connsiteY2" fmla="*/ 247347 h 431405"/>
                      <a:gd name="connsiteX3" fmla="*/ 835702 w 2627027"/>
                      <a:gd name="connsiteY3" fmla="*/ 371015 h 431405"/>
                      <a:gd name="connsiteX4" fmla="*/ 1101778 w 2627027"/>
                      <a:gd name="connsiteY4" fmla="*/ 251095 h 431405"/>
                      <a:gd name="connsiteX5" fmla="*/ 1285407 w 2627027"/>
                      <a:gd name="connsiteY5" fmla="*/ 63718 h 431405"/>
                      <a:gd name="connsiteX6" fmla="*/ 1566473 w 2627027"/>
                      <a:gd name="connsiteY6" fmla="*/ 251095 h 431405"/>
                      <a:gd name="connsiteX7" fmla="*/ 1798820 w 2627027"/>
                      <a:gd name="connsiteY7" fmla="*/ 430977 h 431405"/>
                      <a:gd name="connsiteX8" fmla="*/ 2016177 w 2627027"/>
                      <a:gd name="connsiteY8" fmla="*/ 198629 h 431405"/>
                      <a:gd name="connsiteX9" fmla="*/ 2214797 w 2627027"/>
                      <a:gd name="connsiteY9" fmla="*/ 9 h 431405"/>
                      <a:gd name="connsiteX10" fmla="*/ 2409669 w 2627027"/>
                      <a:gd name="connsiteY10" fmla="*/ 206124 h 431405"/>
                      <a:gd name="connsiteX11" fmla="*/ 2627027 w 2627027"/>
                      <a:gd name="connsiteY11" fmla="*/ 232357 h 431405"/>
                      <a:gd name="connsiteX0" fmla="*/ 0 w 2627027"/>
                      <a:gd name="connsiteY0" fmla="*/ 243600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27027"/>
                      <a:gd name="connsiteY0" fmla="*/ 277327 h 431401"/>
                      <a:gd name="connsiteX1" fmla="*/ 273571 w 2627027"/>
                      <a:gd name="connsiteY1" fmla="*/ 74960 h 431401"/>
                      <a:gd name="connsiteX2" fmla="*/ 554637 w 2627027"/>
                      <a:gd name="connsiteY2" fmla="*/ 247347 h 431401"/>
                      <a:gd name="connsiteX3" fmla="*/ 835702 w 2627027"/>
                      <a:gd name="connsiteY3" fmla="*/ 371015 h 431401"/>
                      <a:gd name="connsiteX4" fmla="*/ 1101778 w 2627027"/>
                      <a:gd name="connsiteY4" fmla="*/ 251095 h 431401"/>
                      <a:gd name="connsiteX5" fmla="*/ 1382843 w 2627027"/>
                      <a:gd name="connsiteY5" fmla="*/ 71213 h 431401"/>
                      <a:gd name="connsiteX6" fmla="*/ 1566473 w 2627027"/>
                      <a:gd name="connsiteY6" fmla="*/ 251095 h 431401"/>
                      <a:gd name="connsiteX7" fmla="*/ 1798820 w 2627027"/>
                      <a:gd name="connsiteY7" fmla="*/ 430977 h 431401"/>
                      <a:gd name="connsiteX8" fmla="*/ 2016177 w 2627027"/>
                      <a:gd name="connsiteY8" fmla="*/ 198629 h 431401"/>
                      <a:gd name="connsiteX9" fmla="*/ 2214797 w 2627027"/>
                      <a:gd name="connsiteY9" fmla="*/ 9 h 431401"/>
                      <a:gd name="connsiteX10" fmla="*/ 2409669 w 2627027"/>
                      <a:gd name="connsiteY10" fmla="*/ 206124 h 431401"/>
                      <a:gd name="connsiteX11" fmla="*/ 2627027 w 2627027"/>
                      <a:gd name="connsiteY11" fmla="*/ 232357 h 431401"/>
                      <a:gd name="connsiteX0" fmla="*/ 0 w 2608289"/>
                      <a:gd name="connsiteY0" fmla="*/ 269832 h 431401"/>
                      <a:gd name="connsiteX1" fmla="*/ 254833 w 2608289"/>
                      <a:gd name="connsiteY1" fmla="*/ 74960 h 431401"/>
                      <a:gd name="connsiteX2" fmla="*/ 535899 w 2608289"/>
                      <a:gd name="connsiteY2" fmla="*/ 247347 h 431401"/>
                      <a:gd name="connsiteX3" fmla="*/ 816964 w 2608289"/>
                      <a:gd name="connsiteY3" fmla="*/ 371015 h 431401"/>
                      <a:gd name="connsiteX4" fmla="*/ 1083040 w 2608289"/>
                      <a:gd name="connsiteY4" fmla="*/ 251095 h 431401"/>
                      <a:gd name="connsiteX5" fmla="*/ 1364105 w 2608289"/>
                      <a:gd name="connsiteY5" fmla="*/ 71213 h 431401"/>
                      <a:gd name="connsiteX6" fmla="*/ 1547735 w 2608289"/>
                      <a:gd name="connsiteY6" fmla="*/ 251095 h 431401"/>
                      <a:gd name="connsiteX7" fmla="*/ 1780082 w 2608289"/>
                      <a:gd name="connsiteY7" fmla="*/ 430977 h 431401"/>
                      <a:gd name="connsiteX8" fmla="*/ 1997439 w 2608289"/>
                      <a:gd name="connsiteY8" fmla="*/ 198629 h 431401"/>
                      <a:gd name="connsiteX9" fmla="*/ 2196059 w 2608289"/>
                      <a:gd name="connsiteY9" fmla="*/ 9 h 431401"/>
                      <a:gd name="connsiteX10" fmla="*/ 2390931 w 2608289"/>
                      <a:gd name="connsiteY10" fmla="*/ 206124 h 431401"/>
                      <a:gd name="connsiteX11" fmla="*/ 2608289 w 2608289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7496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47347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371015 h 431401"/>
                      <a:gd name="connsiteX4" fmla="*/ 1098031 w 2623280"/>
                      <a:gd name="connsiteY4" fmla="*/ 25109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404"/>
                      <a:gd name="connsiteX1" fmla="*/ 269824 w 2623280"/>
                      <a:gd name="connsiteY1" fmla="*/ 94010 h 431404"/>
                      <a:gd name="connsiteX2" fmla="*/ 550890 w 2623280"/>
                      <a:gd name="connsiteY2" fmla="*/ 269572 h 431404"/>
                      <a:gd name="connsiteX3" fmla="*/ 831955 w 2623280"/>
                      <a:gd name="connsiteY3" fmla="*/ 431340 h 431404"/>
                      <a:gd name="connsiteX4" fmla="*/ 1098031 w 2623280"/>
                      <a:gd name="connsiteY4" fmla="*/ 251095 h 431404"/>
                      <a:gd name="connsiteX5" fmla="*/ 1379096 w 2623280"/>
                      <a:gd name="connsiteY5" fmla="*/ 71213 h 431404"/>
                      <a:gd name="connsiteX6" fmla="*/ 1562726 w 2623280"/>
                      <a:gd name="connsiteY6" fmla="*/ 251095 h 431404"/>
                      <a:gd name="connsiteX7" fmla="*/ 1795073 w 2623280"/>
                      <a:gd name="connsiteY7" fmla="*/ 430977 h 431404"/>
                      <a:gd name="connsiteX8" fmla="*/ 2012430 w 2623280"/>
                      <a:gd name="connsiteY8" fmla="*/ 198629 h 431404"/>
                      <a:gd name="connsiteX9" fmla="*/ 2211050 w 2623280"/>
                      <a:gd name="connsiteY9" fmla="*/ 9 h 431404"/>
                      <a:gd name="connsiteX10" fmla="*/ 2405922 w 2623280"/>
                      <a:gd name="connsiteY10" fmla="*/ 206124 h 431404"/>
                      <a:gd name="connsiteX11" fmla="*/ 2623280 w 2623280"/>
                      <a:gd name="connsiteY11" fmla="*/ 232357 h 431404"/>
                      <a:gd name="connsiteX0" fmla="*/ 0 w 2623280"/>
                      <a:gd name="connsiteY0" fmla="*/ 273579 h 431401"/>
                      <a:gd name="connsiteX1" fmla="*/ 269824 w 2623280"/>
                      <a:gd name="connsiteY1" fmla="*/ 94010 h 431401"/>
                      <a:gd name="connsiteX2" fmla="*/ 550890 w 2623280"/>
                      <a:gd name="connsiteY2" fmla="*/ 269572 h 431401"/>
                      <a:gd name="connsiteX3" fmla="*/ 831955 w 2623280"/>
                      <a:gd name="connsiteY3" fmla="*/ 431340 h 431401"/>
                      <a:gd name="connsiteX4" fmla="*/ 1107556 w 2623280"/>
                      <a:gd name="connsiteY4" fmla="*/ 270145 h 431401"/>
                      <a:gd name="connsiteX5" fmla="*/ 1379096 w 2623280"/>
                      <a:gd name="connsiteY5" fmla="*/ 71213 h 431401"/>
                      <a:gd name="connsiteX6" fmla="*/ 1562726 w 2623280"/>
                      <a:gd name="connsiteY6" fmla="*/ 251095 h 431401"/>
                      <a:gd name="connsiteX7" fmla="*/ 1795073 w 2623280"/>
                      <a:gd name="connsiteY7" fmla="*/ 430977 h 431401"/>
                      <a:gd name="connsiteX8" fmla="*/ 2012430 w 2623280"/>
                      <a:gd name="connsiteY8" fmla="*/ 198629 h 431401"/>
                      <a:gd name="connsiteX9" fmla="*/ 2211050 w 2623280"/>
                      <a:gd name="connsiteY9" fmla="*/ 9 h 431401"/>
                      <a:gd name="connsiteX10" fmla="*/ 2405922 w 2623280"/>
                      <a:gd name="connsiteY10" fmla="*/ 206124 h 431401"/>
                      <a:gd name="connsiteX11" fmla="*/ 2623280 w 2623280"/>
                      <a:gd name="connsiteY11" fmla="*/ 232357 h 431401"/>
                      <a:gd name="connsiteX0" fmla="*/ 0 w 2623280"/>
                      <a:gd name="connsiteY0" fmla="*/ 273579 h 431391"/>
                      <a:gd name="connsiteX1" fmla="*/ 269824 w 2623280"/>
                      <a:gd name="connsiteY1" fmla="*/ 94010 h 431391"/>
                      <a:gd name="connsiteX2" fmla="*/ 550890 w 2623280"/>
                      <a:gd name="connsiteY2" fmla="*/ 269572 h 431391"/>
                      <a:gd name="connsiteX3" fmla="*/ 831955 w 2623280"/>
                      <a:gd name="connsiteY3" fmla="*/ 431340 h 431391"/>
                      <a:gd name="connsiteX4" fmla="*/ 1107556 w 2623280"/>
                      <a:gd name="connsiteY4" fmla="*/ 270145 h 431391"/>
                      <a:gd name="connsiteX5" fmla="*/ 1379096 w 2623280"/>
                      <a:gd name="connsiteY5" fmla="*/ 90263 h 431391"/>
                      <a:gd name="connsiteX6" fmla="*/ 1562726 w 2623280"/>
                      <a:gd name="connsiteY6" fmla="*/ 251095 h 431391"/>
                      <a:gd name="connsiteX7" fmla="*/ 1795073 w 2623280"/>
                      <a:gd name="connsiteY7" fmla="*/ 430977 h 431391"/>
                      <a:gd name="connsiteX8" fmla="*/ 2012430 w 2623280"/>
                      <a:gd name="connsiteY8" fmla="*/ 198629 h 431391"/>
                      <a:gd name="connsiteX9" fmla="*/ 2211050 w 2623280"/>
                      <a:gd name="connsiteY9" fmla="*/ 9 h 431391"/>
                      <a:gd name="connsiteX10" fmla="*/ 2405922 w 2623280"/>
                      <a:gd name="connsiteY10" fmla="*/ 206124 h 431391"/>
                      <a:gd name="connsiteX11" fmla="*/ 2623280 w 2623280"/>
                      <a:gd name="connsiteY11" fmla="*/ 232357 h 431391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79507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3579 h 432025"/>
                      <a:gd name="connsiteX1" fmla="*/ 269824 w 2623280"/>
                      <a:gd name="connsiteY1" fmla="*/ 94010 h 432025"/>
                      <a:gd name="connsiteX2" fmla="*/ 550890 w 2623280"/>
                      <a:gd name="connsiteY2" fmla="*/ 269572 h 432025"/>
                      <a:gd name="connsiteX3" fmla="*/ 831955 w 2623280"/>
                      <a:gd name="connsiteY3" fmla="*/ 431340 h 432025"/>
                      <a:gd name="connsiteX4" fmla="*/ 1107556 w 2623280"/>
                      <a:gd name="connsiteY4" fmla="*/ 270145 h 432025"/>
                      <a:gd name="connsiteX5" fmla="*/ 1379096 w 2623280"/>
                      <a:gd name="connsiteY5" fmla="*/ 90263 h 432025"/>
                      <a:gd name="connsiteX6" fmla="*/ 1670676 w 2623280"/>
                      <a:gd name="connsiteY6" fmla="*/ 276495 h 432025"/>
                      <a:gd name="connsiteX7" fmla="*/ 1941123 w 2623280"/>
                      <a:gd name="connsiteY7" fmla="*/ 430977 h 432025"/>
                      <a:gd name="connsiteX8" fmla="*/ 2012430 w 2623280"/>
                      <a:gd name="connsiteY8" fmla="*/ 198629 h 432025"/>
                      <a:gd name="connsiteX9" fmla="*/ 2211050 w 2623280"/>
                      <a:gd name="connsiteY9" fmla="*/ 9 h 432025"/>
                      <a:gd name="connsiteX10" fmla="*/ 2405922 w 2623280"/>
                      <a:gd name="connsiteY10" fmla="*/ 206124 h 432025"/>
                      <a:gd name="connsiteX11" fmla="*/ 2623280 w 2623280"/>
                      <a:gd name="connsiteY11" fmla="*/ 232357 h 432025"/>
                      <a:gd name="connsiteX0" fmla="*/ 0 w 2623280"/>
                      <a:gd name="connsiteY0" fmla="*/ 274007 h 431768"/>
                      <a:gd name="connsiteX1" fmla="*/ 269824 w 2623280"/>
                      <a:gd name="connsiteY1" fmla="*/ 94438 h 431768"/>
                      <a:gd name="connsiteX2" fmla="*/ 550890 w 2623280"/>
                      <a:gd name="connsiteY2" fmla="*/ 270000 h 431768"/>
                      <a:gd name="connsiteX3" fmla="*/ 831955 w 2623280"/>
                      <a:gd name="connsiteY3" fmla="*/ 431768 h 431768"/>
                      <a:gd name="connsiteX4" fmla="*/ 1107556 w 2623280"/>
                      <a:gd name="connsiteY4" fmla="*/ 270573 h 431768"/>
                      <a:gd name="connsiteX5" fmla="*/ 1379096 w 2623280"/>
                      <a:gd name="connsiteY5" fmla="*/ 90691 h 431768"/>
                      <a:gd name="connsiteX6" fmla="*/ 1670676 w 2623280"/>
                      <a:gd name="connsiteY6" fmla="*/ 276923 h 431768"/>
                      <a:gd name="connsiteX7" fmla="*/ 1941123 w 2623280"/>
                      <a:gd name="connsiteY7" fmla="*/ 431405 h 431768"/>
                      <a:gd name="connsiteX8" fmla="*/ 2209280 w 2623280"/>
                      <a:gd name="connsiteY8" fmla="*/ 268907 h 431768"/>
                      <a:gd name="connsiteX9" fmla="*/ 2211050 w 2623280"/>
                      <a:gd name="connsiteY9" fmla="*/ 437 h 431768"/>
                      <a:gd name="connsiteX10" fmla="*/ 2405922 w 2623280"/>
                      <a:gd name="connsiteY10" fmla="*/ 206552 h 431768"/>
                      <a:gd name="connsiteX11" fmla="*/ 2623280 w 2623280"/>
                      <a:gd name="connsiteY11" fmla="*/ 232785 h 431768"/>
                      <a:gd name="connsiteX0" fmla="*/ 0 w 2623280"/>
                      <a:gd name="connsiteY0" fmla="*/ 273710 h 431471"/>
                      <a:gd name="connsiteX1" fmla="*/ 269824 w 2623280"/>
                      <a:gd name="connsiteY1" fmla="*/ 94141 h 431471"/>
                      <a:gd name="connsiteX2" fmla="*/ 550890 w 2623280"/>
                      <a:gd name="connsiteY2" fmla="*/ 269703 h 431471"/>
                      <a:gd name="connsiteX3" fmla="*/ 831955 w 2623280"/>
                      <a:gd name="connsiteY3" fmla="*/ 431471 h 431471"/>
                      <a:gd name="connsiteX4" fmla="*/ 1107556 w 2623280"/>
                      <a:gd name="connsiteY4" fmla="*/ 270276 h 431471"/>
                      <a:gd name="connsiteX5" fmla="*/ 1379096 w 2623280"/>
                      <a:gd name="connsiteY5" fmla="*/ 90394 h 431471"/>
                      <a:gd name="connsiteX6" fmla="*/ 1670676 w 2623280"/>
                      <a:gd name="connsiteY6" fmla="*/ 276626 h 431471"/>
                      <a:gd name="connsiteX7" fmla="*/ 1941123 w 2623280"/>
                      <a:gd name="connsiteY7" fmla="*/ 431108 h 431471"/>
                      <a:gd name="connsiteX8" fmla="*/ 2209280 w 2623280"/>
                      <a:gd name="connsiteY8" fmla="*/ 268610 h 431471"/>
                      <a:gd name="connsiteX9" fmla="*/ 2211050 w 2623280"/>
                      <a:gd name="connsiteY9" fmla="*/ 140 h 431471"/>
                      <a:gd name="connsiteX10" fmla="*/ 2623280 w 2623280"/>
                      <a:gd name="connsiteY10" fmla="*/ 232488 h 431471"/>
                      <a:gd name="connsiteX0" fmla="*/ 0 w 2220269"/>
                      <a:gd name="connsiteY0" fmla="*/ 273570 h 431331"/>
                      <a:gd name="connsiteX1" fmla="*/ 269824 w 2220269"/>
                      <a:gd name="connsiteY1" fmla="*/ 94001 h 431331"/>
                      <a:gd name="connsiteX2" fmla="*/ 550890 w 2220269"/>
                      <a:gd name="connsiteY2" fmla="*/ 269563 h 431331"/>
                      <a:gd name="connsiteX3" fmla="*/ 831955 w 2220269"/>
                      <a:gd name="connsiteY3" fmla="*/ 431331 h 431331"/>
                      <a:gd name="connsiteX4" fmla="*/ 1107556 w 2220269"/>
                      <a:gd name="connsiteY4" fmla="*/ 270136 h 431331"/>
                      <a:gd name="connsiteX5" fmla="*/ 1379096 w 2220269"/>
                      <a:gd name="connsiteY5" fmla="*/ 90254 h 431331"/>
                      <a:gd name="connsiteX6" fmla="*/ 1670676 w 2220269"/>
                      <a:gd name="connsiteY6" fmla="*/ 276486 h 431331"/>
                      <a:gd name="connsiteX7" fmla="*/ 1941123 w 2220269"/>
                      <a:gd name="connsiteY7" fmla="*/ 430968 h 431331"/>
                      <a:gd name="connsiteX8" fmla="*/ 2209280 w 2220269"/>
                      <a:gd name="connsiteY8" fmla="*/ 268470 h 431331"/>
                      <a:gd name="connsiteX9" fmla="*/ 2211050 w 2220269"/>
                      <a:gd name="connsiteY9" fmla="*/ 0 h 431331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471400"/>
                      <a:gd name="connsiteY0" fmla="*/ 183323 h 341084"/>
                      <a:gd name="connsiteX1" fmla="*/ 269824 w 2471400"/>
                      <a:gd name="connsiteY1" fmla="*/ 3754 h 341084"/>
                      <a:gd name="connsiteX2" fmla="*/ 550890 w 2471400"/>
                      <a:gd name="connsiteY2" fmla="*/ 179316 h 341084"/>
                      <a:gd name="connsiteX3" fmla="*/ 831955 w 2471400"/>
                      <a:gd name="connsiteY3" fmla="*/ 341084 h 341084"/>
                      <a:gd name="connsiteX4" fmla="*/ 1107556 w 2471400"/>
                      <a:gd name="connsiteY4" fmla="*/ 179889 h 341084"/>
                      <a:gd name="connsiteX5" fmla="*/ 1379096 w 2471400"/>
                      <a:gd name="connsiteY5" fmla="*/ 7 h 341084"/>
                      <a:gd name="connsiteX6" fmla="*/ 1670676 w 2471400"/>
                      <a:gd name="connsiteY6" fmla="*/ 186239 h 341084"/>
                      <a:gd name="connsiteX7" fmla="*/ 1941123 w 2471400"/>
                      <a:gd name="connsiteY7" fmla="*/ 340721 h 341084"/>
                      <a:gd name="connsiteX8" fmla="*/ 2209280 w 2471400"/>
                      <a:gd name="connsiteY8" fmla="*/ 178223 h 341084"/>
                      <a:gd name="connsiteX9" fmla="*/ 2471400 w 2471400"/>
                      <a:gd name="connsiteY9" fmla="*/ 1637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178223 h 341084"/>
                      <a:gd name="connsiteX9" fmla="*/ 2509500 w 2509500"/>
                      <a:gd name="connsiteY9" fmla="*/ 176453 h 341084"/>
                      <a:gd name="connsiteX0" fmla="*/ 0 w 2509500"/>
                      <a:gd name="connsiteY0" fmla="*/ 183323 h 341084"/>
                      <a:gd name="connsiteX1" fmla="*/ 269824 w 2509500"/>
                      <a:gd name="connsiteY1" fmla="*/ 3754 h 341084"/>
                      <a:gd name="connsiteX2" fmla="*/ 550890 w 2509500"/>
                      <a:gd name="connsiteY2" fmla="*/ 179316 h 341084"/>
                      <a:gd name="connsiteX3" fmla="*/ 831955 w 2509500"/>
                      <a:gd name="connsiteY3" fmla="*/ 341084 h 341084"/>
                      <a:gd name="connsiteX4" fmla="*/ 1107556 w 2509500"/>
                      <a:gd name="connsiteY4" fmla="*/ 179889 h 341084"/>
                      <a:gd name="connsiteX5" fmla="*/ 1379096 w 2509500"/>
                      <a:gd name="connsiteY5" fmla="*/ 7 h 341084"/>
                      <a:gd name="connsiteX6" fmla="*/ 1670676 w 2509500"/>
                      <a:gd name="connsiteY6" fmla="*/ 186239 h 341084"/>
                      <a:gd name="connsiteX7" fmla="*/ 1941123 w 2509500"/>
                      <a:gd name="connsiteY7" fmla="*/ 340721 h 341084"/>
                      <a:gd name="connsiteX8" fmla="*/ 2209280 w 2509500"/>
                      <a:gd name="connsiteY8" fmla="*/ 209973 h 341084"/>
                      <a:gd name="connsiteX9" fmla="*/ 2509500 w 2509500"/>
                      <a:gd name="connsiteY9" fmla="*/ 176453 h 341084"/>
                      <a:gd name="connsiteX0" fmla="*/ 0 w 2392025"/>
                      <a:gd name="connsiteY0" fmla="*/ 183323 h 341084"/>
                      <a:gd name="connsiteX1" fmla="*/ 269824 w 2392025"/>
                      <a:gd name="connsiteY1" fmla="*/ 3754 h 341084"/>
                      <a:gd name="connsiteX2" fmla="*/ 550890 w 2392025"/>
                      <a:gd name="connsiteY2" fmla="*/ 179316 h 341084"/>
                      <a:gd name="connsiteX3" fmla="*/ 831955 w 2392025"/>
                      <a:gd name="connsiteY3" fmla="*/ 341084 h 341084"/>
                      <a:gd name="connsiteX4" fmla="*/ 1107556 w 2392025"/>
                      <a:gd name="connsiteY4" fmla="*/ 179889 h 341084"/>
                      <a:gd name="connsiteX5" fmla="*/ 1379096 w 2392025"/>
                      <a:gd name="connsiteY5" fmla="*/ 7 h 341084"/>
                      <a:gd name="connsiteX6" fmla="*/ 1670676 w 2392025"/>
                      <a:gd name="connsiteY6" fmla="*/ 186239 h 341084"/>
                      <a:gd name="connsiteX7" fmla="*/ 1941123 w 2392025"/>
                      <a:gd name="connsiteY7" fmla="*/ 340721 h 341084"/>
                      <a:gd name="connsiteX8" fmla="*/ 2209280 w 2392025"/>
                      <a:gd name="connsiteY8" fmla="*/ 209973 h 341084"/>
                      <a:gd name="connsiteX9" fmla="*/ 2392025 w 2392025"/>
                      <a:gd name="connsiteY9" fmla="*/ 17962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  <a:gd name="connsiteX0" fmla="*/ 0 w 2363450"/>
                      <a:gd name="connsiteY0" fmla="*/ 183323 h 341084"/>
                      <a:gd name="connsiteX1" fmla="*/ 269824 w 2363450"/>
                      <a:gd name="connsiteY1" fmla="*/ 3754 h 341084"/>
                      <a:gd name="connsiteX2" fmla="*/ 550890 w 2363450"/>
                      <a:gd name="connsiteY2" fmla="*/ 179316 h 341084"/>
                      <a:gd name="connsiteX3" fmla="*/ 831955 w 2363450"/>
                      <a:gd name="connsiteY3" fmla="*/ 341084 h 341084"/>
                      <a:gd name="connsiteX4" fmla="*/ 1107556 w 2363450"/>
                      <a:gd name="connsiteY4" fmla="*/ 179889 h 341084"/>
                      <a:gd name="connsiteX5" fmla="*/ 1379096 w 2363450"/>
                      <a:gd name="connsiteY5" fmla="*/ 7 h 341084"/>
                      <a:gd name="connsiteX6" fmla="*/ 1670676 w 2363450"/>
                      <a:gd name="connsiteY6" fmla="*/ 186239 h 341084"/>
                      <a:gd name="connsiteX7" fmla="*/ 1941123 w 2363450"/>
                      <a:gd name="connsiteY7" fmla="*/ 340721 h 341084"/>
                      <a:gd name="connsiteX8" fmla="*/ 2209280 w 2363450"/>
                      <a:gd name="connsiteY8" fmla="*/ 209973 h 341084"/>
                      <a:gd name="connsiteX9" fmla="*/ 2363450 w 2363450"/>
                      <a:gd name="connsiteY9" fmla="*/ 185978 h 3410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63450" h="341084">
                        <a:moveTo>
                          <a:pt x="0" y="183323"/>
                        </a:moveTo>
                        <a:cubicBezTo>
                          <a:pt x="101496" y="100877"/>
                          <a:pt x="178009" y="4422"/>
                          <a:pt x="269824" y="3754"/>
                        </a:cubicBezTo>
                        <a:cubicBezTo>
                          <a:pt x="361639" y="3086"/>
                          <a:pt x="457202" y="123094"/>
                          <a:pt x="550890" y="179316"/>
                        </a:cubicBezTo>
                        <a:cubicBezTo>
                          <a:pt x="644578" y="235538"/>
                          <a:pt x="739177" y="340989"/>
                          <a:pt x="831955" y="341084"/>
                        </a:cubicBezTo>
                        <a:cubicBezTo>
                          <a:pt x="924733" y="341180"/>
                          <a:pt x="1044941" y="230385"/>
                          <a:pt x="1107556" y="179889"/>
                        </a:cubicBezTo>
                        <a:cubicBezTo>
                          <a:pt x="1170171" y="129393"/>
                          <a:pt x="1285243" y="-1051"/>
                          <a:pt x="1379096" y="7"/>
                        </a:cubicBezTo>
                        <a:cubicBezTo>
                          <a:pt x="1472949" y="1065"/>
                          <a:pt x="1573830" y="116753"/>
                          <a:pt x="1670676" y="186239"/>
                        </a:cubicBezTo>
                        <a:cubicBezTo>
                          <a:pt x="1767522" y="255725"/>
                          <a:pt x="1851356" y="336765"/>
                          <a:pt x="1941123" y="340721"/>
                        </a:cubicBezTo>
                        <a:cubicBezTo>
                          <a:pt x="2030890" y="344677"/>
                          <a:pt x="2126192" y="223063"/>
                          <a:pt x="2209280" y="209973"/>
                        </a:cubicBezTo>
                        <a:cubicBezTo>
                          <a:pt x="2292368" y="196883"/>
                          <a:pt x="2326200" y="185648"/>
                          <a:pt x="2363450" y="185978"/>
                        </a:cubicBezTo>
                      </a:path>
                    </a:pathLst>
                  </a:custGeom>
                  <a:noFill/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cxnSp>
                <p:nvCxnSpPr>
                  <p:cNvPr id="79" name="Straight Arrow Connector 78">
                    <a:extLst>
                      <a:ext uri="{FF2B5EF4-FFF2-40B4-BE49-F238E27FC236}">
                        <a16:creationId xmlns:a16="http://schemas.microsoft.com/office/drawing/2014/main" id="{C111C46E-444B-7548-B5B6-321378EB29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80380" y="2051259"/>
                    <a:ext cx="82038" cy="0"/>
                  </a:xfrm>
                  <a:prstGeom prst="straightConnector1">
                    <a:avLst/>
                  </a:prstGeom>
                  <a:ln w="1270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C60EE74F-4A46-1B46-B7B8-E80E2FA01827}"/>
                  </a:ext>
                </a:extLst>
              </p:cNvPr>
              <p:cNvGrpSpPr/>
              <p:nvPr/>
            </p:nvGrpSpPr>
            <p:grpSpPr>
              <a:xfrm>
                <a:off x="3737419" y="1730318"/>
                <a:ext cx="547350" cy="1097153"/>
                <a:chOff x="3445589" y="864742"/>
                <a:chExt cx="547350" cy="1097153"/>
              </a:xfrm>
            </p:grpSpPr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9C9E37CA-C3A6-0B4C-9293-AF826D672A11}"/>
                    </a:ext>
                  </a:extLst>
                </p:cNvPr>
                <p:cNvSpPr txBox="1"/>
                <p:nvPr/>
              </p:nvSpPr>
              <p:spPr>
                <a:xfrm>
                  <a:off x="3445589" y="864742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✓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B970EEAE-C611-0549-BE0C-19AAA77770E6}"/>
                    </a:ext>
                  </a:extLst>
                </p:cNvPr>
                <p:cNvSpPr txBox="1"/>
                <p:nvPr/>
              </p:nvSpPr>
              <p:spPr>
                <a:xfrm>
                  <a:off x="3445589" y="1290208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✗</a:t>
                  </a:r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AD6AAEB3-BEFB-B845-BE4C-236A72F62C13}"/>
                    </a:ext>
                  </a:extLst>
                </p:cNvPr>
                <p:cNvSpPr txBox="1"/>
                <p:nvPr/>
              </p:nvSpPr>
              <p:spPr>
                <a:xfrm>
                  <a:off x="3445589" y="1077475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✓</a:t>
                  </a:r>
                </a:p>
              </p:txBody>
            </p:sp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FF3E2D59-6340-9C45-87A0-4BD0D4853E9D}"/>
                    </a:ext>
                  </a:extLst>
                </p:cNvPr>
                <p:cNvSpPr txBox="1"/>
                <p:nvPr/>
              </p:nvSpPr>
              <p:spPr>
                <a:xfrm>
                  <a:off x="3445589" y="1502941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✓</a:t>
                  </a:r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27FBB4A5-C7AF-174A-B955-EAB5161896F2}"/>
                    </a:ext>
                  </a:extLst>
                </p:cNvPr>
                <p:cNvSpPr txBox="1"/>
                <p:nvPr/>
              </p:nvSpPr>
              <p:spPr>
                <a:xfrm>
                  <a:off x="3445589" y="1715674"/>
                  <a:ext cx="547350" cy="246221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✓</a:t>
                  </a:r>
                </a:p>
              </p:txBody>
            </p:sp>
          </p:grp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F43D7261-D663-7A4D-80B1-372D05B3A86C}"/>
                  </a:ext>
                </a:extLst>
              </p:cNvPr>
              <p:cNvGrpSpPr/>
              <p:nvPr/>
            </p:nvGrpSpPr>
            <p:grpSpPr>
              <a:xfrm>
                <a:off x="4253495" y="1851246"/>
                <a:ext cx="457200" cy="852684"/>
                <a:chOff x="4344935" y="1851246"/>
                <a:chExt cx="457200" cy="852684"/>
              </a:xfrm>
            </p:grpSpPr>
            <p:cxnSp>
              <p:nvCxnSpPr>
                <p:cNvPr id="85" name="Straight Arrow Connector 84">
                  <a:extLst>
                    <a:ext uri="{FF2B5EF4-FFF2-40B4-BE49-F238E27FC236}">
                      <a16:creationId xmlns:a16="http://schemas.microsoft.com/office/drawing/2014/main" id="{390E9B48-8636-D448-BA1A-977C83D2CA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1851246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Arrow Connector 88">
                  <a:extLst>
                    <a:ext uri="{FF2B5EF4-FFF2-40B4-BE49-F238E27FC236}">
                      <a16:creationId xmlns:a16="http://schemas.microsoft.com/office/drawing/2014/main" id="{70D5F79A-C8FA-3E4E-B1B1-B58E47DB36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2064417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Arrow Connector 89">
                  <a:extLst>
                    <a:ext uri="{FF2B5EF4-FFF2-40B4-BE49-F238E27FC236}">
                      <a16:creationId xmlns:a16="http://schemas.microsoft.com/office/drawing/2014/main" id="{F9C54B44-9F97-BE4F-BD11-CD29E8ABBA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2277588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Straight Arrow Connector 90">
                  <a:extLst>
                    <a:ext uri="{FF2B5EF4-FFF2-40B4-BE49-F238E27FC236}">
                      <a16:creationId xmlns:a16="http://schemas.microsoft.com/office/drawing/2014/main" id="{CF24C078-CF12-4941-A555-BB9A27518D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2490759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Arrow Connector 91">
                  <a:extLst>
                    <a:ext uri="{FF2B5EF4-FFF2-40B4-BE49-F238E27FC236}">
                      <a16:creationId xmlns:a16="http://schemas.microsoft.com/office/drawing/2014/main" id="{13F5B20C-35D6-F248-A08D-40D6334EE5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44935" y="2703930"/>
                  <a:ext cx="457200" cy="0"/>
                </a:xfrm>
                <a:prstGeom prst="straightConnector1">
                  <a:avLst/>
                </a:prstGeom>
                <a:ln w="635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id="{31E1A06D-EB97-F24B-A886-48690C39456E}"/>
                  </a:ext>
                </a:extLst>
              </p:cNvPr>
              <p:cNvGrpSpPr/>
              <p:nvPr/>
            </p:nvGrpSpPr>
            <p:grpSpPr>
              <a:xfrm>
                <a:off x="4734904" y="1730318"/>
                <a:ext cx="457200" cy="1071099"/>
                <a:chOff x="4627362" y="901145"/>
                <a:chExt cx="457200" cy="1071099"/>
              </a:xfrm>
            </p:grpSpPr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E93ECCBD-E17B-3542-862A-1871321BDC1F}"/>
                    </a:ext>
                  </a:extLst>
                </p:cNvPr>
                <p:cNvSpPr txBox="1"/>
                <p:nvPr/>
              </p:nvSpPr>
              <p:spPr>
                <a:xfrm>
                  <a:off x="4627362" y="901145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5.2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A70DA3F4-3CE0-DE4D-9F64-A0B7C189D2E8}"/>
                    </a:ext>
                  </a:extLst>
                </p:cNvPr>
                <p:cNvSpPr txBox="1"/>
                <p:nvPr/>
              </p:nvSpPr>
              <p:spPr>
                <a:xfrm>
                  <a:off x="4627362" y="1116903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3.4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361C64FC-33FE-1948-84EC-9B32BF47DA54}"/>
                    </a:ext>
                  </a:extLst>
                </p:cNvPr>
                <p:cNvSpPr txBox="1"/>
                <p:nvPr/>
              </p:nvSpPr>
              <p:spPr>
                <a:xfrm>
                  <a:off x="4627362" y="1329773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</a:p>
              </p:txBody>
            </p:sp>
            <p:sp>
              <p:nvSpPr>
                <p:cNvPr id="93" name="TextBox 92">
                  <a:extLst>
                    <a:ext uri="{FF2B5EF4-FFF2-40B4-BE49-F238E27FC236}">
                      <a16:creationId xmlns:a16="http://schemas.microsoft.com/office/drawing/2014/main" id="{C1A4E99E-EB68-4942-9F5D-4A9256E5DC64}"/>
                    </a:ext>
                  </a:extLst>
                </p:cNvPr>
                <p:cNvSpPr txBox="1"/>
                <p:nvPr/>
              </p:nvSpPr>
              <p:spPr>
                <a:xfrm>
                  <a:off x="4627362" y="1543930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6.8</a:t>
                  </a:r>
                </a:p>
              </p:txBody>
            </p:sp>
            <p:sp>
              <p:nvSpPr>
                <p:cNvPr id="94" name="TextBox 93">
                  <a:extLst>
                    <a:ext uri="{FF2B5EF4-FFF2-40B4-BE49-F238E27FC236}">
                      <a16:creationId xmlns:a16="http://schemas.microsoft.com/office/drawing/2014/main" id="{1891B603-CD61-634F-9455-881500D3460F}"/>
                    </a:ext>
                  </a:extLst>
                </p:cNvPr>
                <p:cNvSpPr txBox="1"/>
                <p:nvPr/>
              </p:nvSpPr>
              <p:spPr>
                <a:xfrm>
                  <a:off x="4627362" y="1756800"/>
                  <a:ext cx="457200" cy="215444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10.3</a:t>
                  </a:r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B8203902-CF19-1B43-95CA-A4827A918E19}"/>
                  </a:ext>
                </a:extLst>
              </p:cNvPr>
              <p:cNvGrpSpPr/>
              <p:nvPr/>
            </p:nvGrpSpPr>
            <p:grpSpPr>
              <a:xfrm>
                <a:off x="5379750" y="2117663"/>
                <a:ext cx="545953" cy="276999"/>
                <a:chOff x="5749834" y="1203116"/>
                <a:chExt cx="545953" cy="276999"/>
              </a:xfrm>
            </p:grpSpPr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881C10B7-F367-1745-8662-F1F954C51A07}"/>
                    </a:ext>
                  </a:extLst>
                </p:cNvPr>
                <p:cNvSpPr txBox="1"/>
                <p:nvPr/>
              </p:nvSpPr>
              <p:spPr>
                <a:xfrm>
                  <a:off x="5749834" y="1203116"/>
                  <a:ext cx="545953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dirty="0">
                      <a:latin typeface="Courier" pitchFamily="2" charset="0"/>
                      <a:cs typeface="Arial" panose="020B0604020202020204" pitchFamily="34" charset="0"/>
                    </a:rPr>
                    <a:t>ABNM</a:t>
                  </a:r>
                  <a:r>
                    <a:rPr lang="en-US" sz="1200" dirty="0"/>
                    <a:t>      </a:t>
                  </a:r>
                </a:p>
              </p:txBody>
            </p:sp>
            <p:cxnSp>
              <p:nvCxnSpPr>
                <p:cNvPr id="97" name="Straight Connector 96">
                  <a:extLst>
                    <a:ext uri="{FF2B5EF4-FFF2-40B4-BE49-F238E27FC236}">
                      <a16:creationId xmlns:a16="http://schemas.microsoft.com/office/drawing/2014/main" id="{66ACA234-DBB2-5747-9A61-488E0AAF83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7579" y="1354574"/>
                  <a:ext cx="73152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01060A16-49A3-F54E-9811-FEB500A20A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0348" y="1354574"/>
                  <a:ext cx="73152" cy="0"/>
                </a:xfrm>
                <a:prstGeom prst="line">
                  <a:avLst/>
                </a:prstGeom>
                <a:ln w="952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87F975D4-A682-F444-9408-72BB3585EE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08030" y="1726849"/>
                <a:ext cx="479650" cy="477174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BF1B3BB8-CEC1-4F4D-BB7B-1936AF4AD58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208030" y="2329688"/>
                <a:ext cx="479650" cy="477174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C0B4DC51-11B4-2B49-BBD4-3B7BFDDB68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27709" y="1758462"/>
                <a:ext cx="479650" cy="477174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793B34AE-FDB8-CC45-8BAD-755E8E86CEB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024026" y="2346942"/>
                <a:ext cx="479650" cy="477174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8E9707D1-BA35-3940-BAA5-836815D629F8}"/>
                  </a:ext>
                </a:extLst>
              </p:cNvPr>
              <p:cNvSpPr txBox="1"/>
              <p:nvPr/>
            </p:nvSpPr>
            <p:spPr>
              <a:xfrm rot="5400000">
                <a:off x="3541502" y="2737119"/>
                <a:ext cx="1022904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4E7082A1-4F07-2841-B585-157028617A7A}"/>
                  </a:ext>
                </a:extLst>
              </p:cNvPr>
              <p:cNvSpPr txBox="1"/>
              <p:nvPr/>
            </p:nvSpPr>
            <p:spPr>
              <a:xfrm rot="5400000">
                <a:off x="4500093" y="2737119"/>
                <a:ext cx="1022904" cy="24622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8365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01" descr="Chart, scatter chart&#10;&#10;Description automatically generated">
            <a:extLst>
              <a:ext uri="{FF2B5EF4-FFF2-40B4-BE49-F238E27FC236}">
                <a16:creationId xmlns:a16="http://schemas.microsoft.com/office/drawing/2014/main" id="{96FDFCB5-FCDE-A640-A718-F6E5BA5FC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454" y="3706908"/>
            <a:ext cx="5029200" cy="1338072"/>
          </a:xfrm>
          <a:prstGeom prst="rect">
            <a:avLst/>
          </a:prstGeom>
        </p:spPr>
      </p:pic>
      <p:grpSp>
        <p:nvGrpSpPr>
          <p:cNvPr id="63" name="Group 62">
            <a:extLst>
              <a:ext uri="{FF2B5EF4-FFF2-40B4-BE49-F238E27FC236}">
                <a16:creationId xmlns:a16="http://schemas.microsoft.com/office/drawing/2014/main" id="{98EDEAEA-B49A-9E44-8D8C-0DF9FC418768}"/>
              </a:ext>
            </a:extLst>
          </p:cNvPr>
          <p:cNvGrpSpPr/>
          <p:nvPr/>
        </p:nvGrpSpPr>
        <p:grpSpPr>
          <a:xfrm>
            <a:off x="1729994" y="1851865"/>
            <a:ext cx="1361814" cy="1446550"/>
            <a:chOff x="2011638" y="4113384"/>
            <a:chExt cx="1454447" cy="1446550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A231468-FCC8-0540-8E4D-3EFFB9072E29}"/>
                </a:ext>
              </a:extLst>
            </p:cNvPr>
            <p:cNvSpPr txBox="1"/>
            <p:nvPr/>
          </p:nvSpPr>
          <p:spPr>
            <a:xfrm>
              <a:off x="2011638" y="4113384"/>
              <a:ext cx="1454447" cy="144655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b="1" dirty="0">
                  <a:solidFill>
                    <a:srgbClr val="D7191C"/>
                  </a:solidFill>
                  <a:latin typeface="Courier" pitchFamily="2" charset="0"/>
                </a:rPr>
                <a:t>AG</a:t>
              </a:r>
              <a:r>
                <a:rPr lang="en-US" sz="800" dirty="0">
                  <a:latin typeface="Courier" pitchFamily="2" charset="0"/>
                </a:rPr>
                <a:t>GCTA</a:t>
              </a:r>
            </a:p>
            <a:p>
              <a:r>
                <a:rPr lang="en-US" sz="800" b="1" dirty="0">
                  <a:solidFill>
                    <a:srgbClr val="D7191C"/>
                  </a:solidFill>
                  <a:latin typeface="Courier" pitchFamily="2" charset="0"/>
                </a:rPr>
                <a:t>AC</a:t>
              </a:r>
              <a:r>
                <a:rPr lang="en-US" sz="800" dirty="0">
                  <a:latin typeface="Courier" pitchFamily="2" charset="0"/>
                </a:rPr>
                <a:t>GCTA</a:t>
              </a:r>
            </a:p>
            <a:p>
              <a:r>
                <a:rPr lang="en-US" sz="800" dirty="0">
                  <a:latin typeface="Courier" pitchFamily="2" charset="0"/>
                </a:rPr>
                <a:t>CTA</a:t>
              </a:r>
              <a:r>
                <a:rPr lang="en-US" sz="800" b="1" dirty="0">
                  <a:solidFill>
                    <a:srgbClr val="4575B4"/>
                  </a:solidFill>
                  <a:latin typeface="Courier" pitchFamily="2" charset="0"/>
                </a:rPr>
                <a:t>C</a:t>
              </a:r>
              <a:r>
                <a:rPr lang="en-US" sz="800" dirty="0">
                  <a:latin typeface="Courier" pitchFamily="2" charset="0"/>
                </a:rPr>
                <a:t>GT</a:t>
              </a:r>
            </a:p>
            <a:p>
              <a:r>
                <a:rPr lang="en-US" sz="800" dirty="0">
                  <a:latin typeface="Courier" pitchFamily="2" charset="0"/>
                </a:rPr>
                <a:t>CTA</a:t>
              </a:r>
              <a:r>
                <a:rPr lang="en-US" sz="800" b="1" dirty="0">
                  <a:solidFill>
                    <a:srgbClr val="4575B4"/>
                  </a:solidFill>
                  <a:latin typeface="Courier" pitchFamily="2" charset="0"/>
                </a:rPr>
                <a:t>G</a:t>
              </a:r>
              <a:r>
                <a:rPr lang="en-US" sz="800" dirty="0">
                  <a:latin typeface="Courier" pitchFamily="2" charset="0"/>
                </a:rPr>
                <a:t>GT</a:t>
              </a:r>
            </a:p>
            <a:p>
              <a:r>
                <a:rPr lang="en-US" sz="800" dirty="0">
                  <a:latin typeface="Courier" pitchFamily="2" charset="0"/>
                </a:rPr>
                <a:t>TTTGCA</a:t>
              </a:r>
            </a:p>
            <a:p>
              <a:r>
                <a:rPr lang="en-US" sz="800" b="1" dirty="0">
                  <a:solidFill>
                    <a:srgbClr val="D7191C"/>
                  </a:solidFill>
                  <a:latin typeface="Courier" pitchFamily="2" charset="0"/>
                </a:rPr>
                <a:t>AT</a:t>
              </a:r>
              <a:r>
                <a:rPr lang="en-US" sz="800" dirty="0">
                  <a:latin typeface="Courier" pitchFamily="2" charset="0"/>
                </a:rPr>
                <a:t>GCTA</a:t>
              </a:r>
            </a:p>
            <a:p>
              <a:r>
                <a:rPr lang="en-US" sz="800" b="1" dirty="0">
                  <a:solidFill>
                    <a:srgbClr val="D7191C"/>
                  </a:solidFill>
                  <a:latin typeface="Courier" pitchFamily="2" charset="0"/>
                </a:rPr>
                <a:t>TG</a:t>
              </a:r>
              <a:r>
                <a:rPr lang="en-US" sz="800" dirty="0">
                  <a:latin typeface="Courier" pitchFamily="2" charset="0"/>
                </a:rPr>
                <a:t>GCTA</a:t>
              </a:r>
            </a:p>
            <a:p>
              <a:r>
                <a:rPr lang="en-US" sz="800" b="1" dirty="0">
                  <a:solidFill>
                    <a:srgbClr val="D7191C"/>
                  </a:solidFill>
                  <a:latin typeface="Courier" pitchFamily="2" charset="0"/>
                </a:rPr>
                <a:t>TC</a:t>
              </a:r>
              <a:r>
                <a:rPr lang="en-US" sz="800" dirty="0">
                  <a:latin typeface="Courier" pitchFamily="2" charset="0"/>
                </a:rPr>
                <a:t>GCTA</a:t>
              </a:r>
            </a:p>
            <a:p>
              <a:r>
                <a:rPr lang="en-US" sz="800" dirty="0">
                  <a:latin typeface="Courier" pitchFamily="2" charset="0"/>
                </a:rPr>
                <a:t>GGGCAA</a:t>
              </a:r>
            </a:p>
            <a:p>
              <a:r>
                <a:rPr lang="en-US" sz="800" b="1" dirty="0">
                  <a:solidFill>
                    <a:srgbClr val="D7191C"/>
                  </a:solidFill>
                  <a:latin typeface="Courier" pitchFamily="2" charset="0"/>
                </a:rPr>
                <a:t>TT</a:t>
              </a:r>
              <a:r>
                <a:rPr lang="en-US" sz="800" dirty="0">
                  <a:latin typeface="Courier" pitchFamily="2" charset="0"/>
                </a:rPr>
                <a:t>GCTA</a:t>
              </a:r>
            </a:p>
            <a:p>
              <a:endParaRPr lang="en-US" sz="800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4BB49B6-63A1-E74F-82CE-FFEB7BDCD3B0}"/>
                </a:ext>
              </a:extLst>
            </p:cNvPr>
            <p:cNvSpPr txBox="1"/>
            <p:nvPr/>
          </p:nvSpPr>
          <p:spPr>
            <a:xfrm>
              <a:off x="2732513" y="4478478"/>
              <a:ext cx="6067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 b="1" dirty="0">
                  <a:solidFill>
                    <a:srgbClr val="D7191C"/>
                  </a:solidFill>
                  <a:latin typeface="Courier" pitchFamily="2" charset="0"/>
                </a:rPr>
                <a:t>WB</a:t>
              </a:r>
              <a:r>
                <a:rPr lang="en-US" sz="800" dirty="0">
                  <a:latin typeface="Courier" pitchFamily="2" charset="0"/>
                </a:rPr>
                <a:t>GCTA</a:t>
              </a:r>
            </a:p>
            <a:p>
              <a:r>
                <a:rPr lang="en-US" sz="800" dirty="0">
                  <a:latin typeface="Courier" pitchFamily="2" charset="0"/>
                </a:rPr>
                <a:t>CTA</a:t>
              </a:r>
              <a:r>
                <a:rPr lang="en-US" sz="800" b="1" dirty="0">
                  <a:solidFill>
                    <a:srgbClr val="4575B4"/>
                  </a:solidFill>
                  <a:latin typeface="Courier" pitchFamily="2" charset="0"/>
                </a:rPr>
                <a:t>S</a:t>
              </a:r>
              <a:r>
                <a:rPr lang="en-US" sz="800" dirty="0">
                  <a:latin typeface="Courier" pitchFamily="2" charset="0"/>
                </a:rPr>
                <a:t>GT</a:t>
              </a:r>
            </a:p>
            <a:p>
              <a:r>
                <a:rPr lang="en-US" sz="800" dirty="0">
                  <a:latin typeface="Courier" pitchFamily="2" charset="0"/>
                </a:rPr>
                <a:t>TTTGCA</a:t>
              </a:r>
            </a:p>
            <a:p>
              <a:r>
                <a:rPr lang="en-US" sz="800" dirty="0">
                  <a:latin typeface="Courier" pitchFamily="2" charset="0"/>
                </a:rPr>
                <a:t>GGGCAA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149D5F3-DB35-AE4B-BEF9-8D139906BE18}"/>
                </a:ext>
              </a:extLst>
            </p:cNvPr>
            <p:cNvCxnSpPr>
              <a:cxnSpLocks/>
            </p:cNvCxnSpPr>
            <p:nvPr/>
          </p:nvCxnSpPr>
          <p:spPr>
            <a:xfrm>
              <a:off x="2488922" y="4461909"/>
              <a:ext cx="328959" cy="243271"/>
            </a:xfrm>
            <a:prstGeom prst="line">
              <a:avLst/>
            </a:prstGeom>
            <a:ln w="12700">
              <a:solidFill>
                <a:srgbClr val="4575B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0AEB35E-B073-7440-A881-9E1504208741}"/>
                </a:ext>
              </a:extLst>
            </p:cNvPr>
            <p:cNvCxnSpPr>
              <a:cxnSpLocks/>
            </p:cNvCxnSpPr>
            <p:nvPr/>
          </p:nvCxnSpPr>
          <p:spPr>
            <a:xfrm>
              <a:off x="2485837" y="4576049"/>
              <a:ext cx="332044" cy="129131"/>
            </a:xfrm>
            <a:prstGeom prst="line">
              <a:avLst/>
            </a:prstGeom>
            <a:ln w="12700">
              <a:solidFill>
                <a:srgbClr val="4575B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91FE4D28-D4C7-D042-89D2-2F766BA8C620}"/>
                </a:ext>
              </a:extLst>
            </p:cNvPr>
            <p:cNvCxnSpPr>
              <a:cxnSpLocks/>
            </p:cNvCxnSpPr>
            <p:nvPr/>
          </p:nvCxnSpPr>
          <p:spPr>
            <a:xfrm>
              <a:off x="2485837" y="4705180"/>
              <a:ext cx="332044" cy="128016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09CB981-94EE-BB48-8E52-542CCEEB60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7902" y="4958158"/>
              <a:ext cx="321482" cy="224088"/>
            </a:xfrm>
            <a:prstGeom prst="line">
              <a:avLst/>
            </a:prstGeom>
            <a:ln w="127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1D83594-8493-084B-B266-F8336590795A}"/>
                </a:ext>
              </a:extLst>
            </p:cNvPr>
            <p:cNvCxnSpPr>
              <a:cxnSpLocks/>
            </p:cNvCxnSpPr>
            <p:nvPr/>
          </p:nvCxnSpPr>
          <p:spPr>
            <a:xfrm>
              <a:off x="2485837" y="4226110"/>
              <a:ext cx="323547" cy="349939"/>
            </a:xfrm>
            <a:prstGeom prst="line">
              <a:avLst/>
            </a:prstGeom>
            <a:ln w="12700">
              <a:solidFill>
                <a:srgbClr val="D7191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9D9850A-BD45-E24B-80A6-230B02B0874E}"/>
                </a:ext>
              </a:extLst>
            </p:cNvPr>
            <p:cNvCxnSpPr>
              <a:cxnSpLocks/>
            </p:cNvCxnSpPr>
            <p:nvPr/>
          </p:nvCxnSpPr>
          <p:spPr>
            <a:xfrm>
              <a:off x="2489743" y="4337269"/>
              <a:ext cx="328138" cy="238780"/>
            </a:xfrm>
            <a:prstGeom prst="line">
              <a:avLst/>
            </a:prstGeom>
            <a:ln w="12700">
              <a:solidFill>
                <a:srgbClr val="D7191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2F67CAB-A4EB-EF4B-96B8-52A94A8E7D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8104" y="4576049"/>
              <a:ext cx="321280" cy="252441"/>
            </a:xfrm>
            <a:prstGeom prst="line">
              <a:avLst/>
            </a:prstGeom>
            <a:ln w="12700">
              <a:solidFill>
                <a:srgbClr val="D7191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4A282C9-AA16-5C42-9FC9-7DB7700A22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8923" y="4576049"/>
              <a:ext cx="328958" cy="382109"/>
            </a:xfrm>
            <a:prstGeom prst="line">
              <a:avLst/>
            </a:prstGeom>
            <a:ln w="12700">
              <a:solidFill>
                <a:srgbClr val="D7191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B065FA9-C6F8-844A-8F81-C0AFDAF4F8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9332" y="4576049"/>
              <a:ext cx="328549" cy="502407"/>
            </a:xfrm>
            <a:prstGeom prst="line">
              <a:avLst/>
            </a:prstGeom>
            <a:ln w="12700">
              <a:solidFill>
                <a:srgbClr val="D7191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1A41FCE3-4B0F-4340-8537-A64CB2EA5C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89332" y="4576049"/>
              <a:ext cx="328549" cy="738983"/>
            </a:xfrm>
            <a:prstGeom prst="line">
              <a:avLst/>
            </a:prstGeom>
            <a:ln w="12700">
              <a:solidFill>
                <a:srgbClr val="D7191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B88A18C-4322-CB44-9DAC-D55381E944D0}"/>
              </a:ext>
            </a:extLst>
          </p:cNvPr>
          <p:cNvGrpSpPr/>
          <p:nvPr/>
        </p:nvGrpSpPr>
        <p:grpSpPr>
          <a:xfrm>
            <a:off x="3027411" y="1419717"/>
            <a:ext cx="1090001" cy="2212628"/>
            <a:chOff x="3003963" y="1419717"/>
            <a:chExt cx="1090001" cy="221262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FBD65AE-9304-AB43-993D-3AD19B2694E9}"/>
                </a:ext>
              </a:extLst>
            </p:cNvPr>
            <p:cNvGrpSpPr/>
            <p:nvPr/>
          </p:nvGrpSpPr>
          <p:grpSpPr>
            <a:xfrm>
              <a:off x="3003963" y="1662618"/>
              <a:ext cx="1090001" cy="1827138"/>
              <a:chOff x="5993207" y="1269813"/>
              <a:chExt cx="1090001" cy="1827138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3BBFE4F-4568-4242-BE11-94FC87FAF9D5}"/>
                  </a:ext>
                </a:extLst>
              </p:cNvPr>
              <p:cNvSpPr txBox="1"/>
              <p:nvPr/>
            </p:nvSpPr>
            <p:spPr>
              <a:xfrm>
                <a:off x="6146492" y="1461119"/>
                <a:ext cx="289299" cy="1635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R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M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D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H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V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N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2C0D080-78B4-EF43-A9CF-131E11B8506C}"/>
                  </a:ext>
                </a:extLst>
              </p:cNvPr>
              <p:cNvSpPr txBox="1"/>
              <p:nvPr/>
            </p:nvSpPr>
            <p:spPr>
              <a:xfrm>
                <a:off x="5993207" y="1461119"/>
                <a:ext cx="304802" cy="1635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R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M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D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H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V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N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25CF9D01-D431-2E45-BBB7-C6D972A15D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8619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463BD975-728F-4247-BEC2-A92C27622E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72316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06F25535-DF80-2B42-BC54-6C6D80CC8D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36013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C9B60A4-DA22-4040-814D-87109AEFA402}"/>
                  </a:ext>
                </a:extLst>
              </p:cNvPr>
              <p:cNvSpPr txBox="1"/>
              <p:nvPr/>
            </p:nvSpPr>
            <p:spPr>
              <a:xfrm>
                <a:off x="6786290" y="1461119"/>
                <a:ext cx="296918" cy="1635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R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M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D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H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V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N</a:t>
                </a:r>
              </a:p>
            </p:txBody>
          </p: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21827619-08A1-C941-8AF8-5952323E79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99710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BE20AA72-6B0B-FA48-812E-F1F9DA2CA6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63406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E3265413-9CEB-B54C-9F10-4F4F5AD497B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74574" y="1477133"/>
                <a:ext cx="9144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E599374-46B4-BB46-8ACE-BEF0E0B5B52E}"/>
                  </a:ext>
                </a:extLst>
              </p:cNvPr>
              <p:cNvSpPr txBox="1"/>
              <p:nvPr/>
            </p:nvSpPr>
            <p:spPr>
              <a:xfrm>
                <a:off x="6316024" y="1461119"/>
                <a:ext cx="282204" cy="1635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R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M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D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H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V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C39AA5E-7CEE-0D43-B6CD-A9C2611A8A8B}"/>
                  </a:ext>
                </a:extLst>
              </p:cNvPr>
              <p:cNvSpPr txBox="1"/>
              <p:nvPr/>
            </p:nvSpPr>
            <p:spPr>
              <a:xfrm>
                <a:off x="6478461" y="1461119"/>
                <a:ext cx="266702" cy="1635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R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M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D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H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V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N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225FC2F-EF35-9C4C-B4F9-6EC796876D50}"/>
                  </a:ext>
                </a:extLst>
              </p:cNvPr>
              <p:cNvSpPr txBox="1"/>
              <p:nvPr/>
            </p:nvSpPr>
            <p:spPr>
              <a:xfrm>
                <a:off x="6619046" y="1461119"/>
                <a:ext cx="312413" cy="1635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R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M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D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H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V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N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77CEDF7-CD0B-324F-A11F-57B8902019FD}"/>
                  </a:ext>
                </a:extLst>
              </p:cNvPr>
              <p:cNvSpPr txBox="1"/>
              <p:nvPr/>
            </p:nvSpPr>
            <p:spPr>
              <a:xfrm>
                <a:off x="6010852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76932C3-EBAC-8949-B135-858D756B7B6E}"/>
                  </a:ext>
                </a:extLst>
              </p:cNvPr>
              <p:cNvSpPr txBox="1"/>
              <p:nvPr/>
            </p:nvSpPr>
            <p:spPr>
              <a:xfrm>
                <a:off x="6159919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FD78E36-A21A-024A-B844-7CBA26E3A6B0}"/>
                  </a:ext>
                </a:extLst>
              </p:cNvPr>
              <p:cNvSpPr txBox="1"/>
              <p:nvPr/>
            </p:nvSpPr>
            <p:spPr>
              <a:xfrm>
                <a:off x="6321686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FD8FDC4-B05C-DC46-B81F-DE23E9E54A62}"/>
                  </a:ext>
                </a:extLst>
              </p:cNvPr>
              <p:cNvSpPr txBox="1"/>
              <p:nvPr/>
            </p:nvSpPr>
            <p:spPr>
              <a:xfrm>
                <a:off x="6483453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CFA11FCD-DCD4-074C-9BD9-9D623777524E}"/>
                  </a:ext>
                </a:extLst>
              </p:cNvPr>
              <p:cNvSpPr txBox="1"/>
              <p:nvPr/>
            </p:nvSpPr>
            <p:spPr>
              <a:xfrm>
                <a:off x="6803812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3CD59F6-8B90-804C-AFC8-F67CCFB8A152}"/>
                  </a:ext>
                </a:extLst>
              </p:cNvPr>
              <p:cNvSpPr txBox="1"/>
              <p:nvPr/>
            </p:nvSpPr>
            <p:spPr>
              <a:xfrm>
                <a:off x="6645220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A255D03-6FED-EA44-B008-1DBD9017B549}"/>
                </a:ext>
              </a:extLst>
            </p:cNvPr>
            <p:cNvSpPr txBox="1"/>
            <p:nvPr/>
          </p:nvSpPr>
          <p:spPr>
            <a:xfrm>
              <a:off x="3081382" y="1419717"/>
              <a:ext cx="92229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Static Action Space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49C41D7-1284-3049-8389-E47ADFEE3046}"/>
                </a:ext>
              </a:extLst>
            </p:cNvPr>
            <p:cNvSpPr txBox="1"/>
            <p:nvPr/>
          </p:nvSpPr>
          <p:spPr>
            <a:xfrm>
              <a:off x="3022429" y="3416901"/>
              <a:ext cx="102300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9000 Simulations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7D2AFA6-DFB6-7E48-944A-5DF7792BDF61}"/>
              </a:ext>
            </a:extLst>
          </p:cNvPr>
          <p:cNvGrpSpPr/>
          <p:nvPr/>
        </p:nvGrpSpPr>
        <p:grpSpPr>
          <a:xfrm>
            <a:off x="3976253" y="1412862"/>
            <a:ext cx="1516192" cy="2237646"/>
            <a:chOff x="3853354" y="1412862"/>
            <a:chExt cx="1516192" cy="2237646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F3D19FD-4696-9242-AFD9-6E8C77F14ADC}"/>
                </a:ext>
              </a:extLst>
            </p:cNvPr>
            <p:cNvGrpSpPr/>
            <p:nvPr/>
          </p:nvGrpSpPr>
          <p:grpSpPr>
            <a:xfrm>
              <a:off x="4063995" y="1662618"/>
              <a:ext cx="1090001" cy="1827138"/>
              <a:chOff x="5993207" y="1269813"/>
              <a:chExt cx="1090001" cy="1827138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3F8B27F-4454-1147-8758-BB0200EE7061}"/>
                  </a:ext>
                </a:extLst>
              </p:cNvPr>
              <p:cNvSpPr txBox="1"/>
              <p:nvPr/>
            </p:nvSpPr>
            <p:spPr>
              <a:xfrm>
                <a:off x="6146492" y="1461119"/>
                <a:ext cx="289299" cy="8150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9818FBBD-1429-5C49-A108-F7B9D208A052}"/>
                  </a:ext>
                </a:extLst>
              </p:cNvPr>
              <p:cNvSpPr txBox="1"/>
              <p:nvPr/>
            </p:nvSpPr>
            <p:spPr>
              <a:xfrm>
                <a:off x="5993207" y="1461119"/>
                <a:ext cx="304802" cy="1635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R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M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D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H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V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N</a:t>
                </a:r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2818AF4D-6517-FB4D-ABF3-4966E1E7C5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8619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4FA2AECD-B574-0E47-B80F-D6F2E84EFC9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72316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C6262A23-5131-C74E-B782-DE0369AFE0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36013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5AE17E6-C2D7-A94B-9499-BECBA742E6F7}"/>
                  </a:ext>
                </a:extLst>
              </p:cNvPr>
              <p:cNvSpPr txBox="1"/>
              <p:nvPr/>
            </p:nvSpPr>
            <p:spPr>
              <a:xfrm>
                <a:off x="6786290" y="1461119"/>
                <a:ext cx="296918" cy="4047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965F6FA-B5DA-FB4C-B20C-6058423DE9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99710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C1833094-5C2D-9646-9536-D3A5E83C2E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63406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D4F869EB-ED1A-014A-BABE-EAB68C575B3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74574" y="1477133"/>
                <a:ext cx="9144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67C8D6B-94B5-7F4E-BCA2-3B471A827A6C}"/>
                  </a:ext>
                </a:extLst>
              </p:cNvPr>
              <p:cNvSpPr txBox="1"/>
              <p:nvPr/>
            </p:nvSpPr>
            <p:spPr>
              <a:xfrm>
                <a:off x="6312849" y="1461119"/>
                <a:ext cx="282204" cy="8150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R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D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A063C62-A4F2-A34A-91A2-7C6CC9ABCEF1}"/>
                  </a:ext>
                </a:extLst>
              </p:cNvPr>
              <p:cNvSpPr txBox="1"/>
              <p:nvPr/>
            </p:nvSpPr>
            <p:spPr>
              <a:xfrm>
                <a:off x="6478461" y="1461119"/>
                <a:ext cx="266702" cy="4047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B9B4A6D-4F69-B244-8AB3-CB9CFAA3321D}"/>
                  </a:ext>
                </a:extLst>
              </p:cNvPr>
              <p:cNvSpPr txBox="1"/>
              <p:nvPr/>
            </p:nvSpPr>
            <p:spPr>
              <a:xfrm>
                <a:off x="6615871" y="1461119"/>
                <a:ext cx="312413" cy="1635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R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M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W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D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H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V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N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B291D5B3-B911-F14C-B2E9-4D01EB3DB384}"/>
                  </a:ext>
                </a:extLst>
              </p:cNvPr>
              <p:cNvSpPr txBox="1"/>
              <p:nvPr/>
            </p:nvSpPr>
            <p:spPr>
              <a:xfrm>
                <a:off x="6010852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DBF9D043-EF8C-D641-93A7-ED2630543EE9}"/>
                  </a:ext>
                </a:extLst>
              </p:cNvPr>
              <p:cNvSpPr txBox="1"/>
              <p:nvPr/>
            </p:nvSpPr>
            <p:spPr>
              <a:xfrm>
                <a:off x="6159919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7536C388-240E-5046-B32B-7B5EFE250427}"/>
                  </a:ext>
                </a:extLst>
              </p:cNvPr>
              <p:cNvSpPr txBox="1"/>
              <p:nvPr/>
            </p:nvSpPr>
            <p:spPr>
              <a:xfrm>
                <a:off x="6321686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CA72DDB-B436-1841-A8EE-B8CE45CA9609}"/>
                  </a:ext>
                </a:extLst>
              </p:cNvPr>
              <p:cNvSpPr txBox="1"/>
              <p:nvPr/>
            </p:nvSpPr>
            <p:spPr>
              <a:xfrm>
                <a:off x="6483453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9983BD4-06D3-5E4E-9868-D80620DC24C5}"/>
                  </a:ext>
                </a:extLst>
              </p:cNvPr>
              <p:cNvSpPr txBox="1"/>
              <p:nvPr/>
            </p:nvSpPr>
            <p:spPr>
              <a:xfrm>
                <a:off x="6803812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B841BAA8-3205-E049-85FE-FC807F0F5321}"/>
                  </a:ext>
                </a:extLst>
              </p:cNvPr>
              <p:cNvSpPr txBox="1"/>
              <p:nvPr/>
            </p:nvSpPr>
            <p:spPr>
              <a:xfrm>
                <a:off x="6645220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DFA3AD1E-F9D9-5B44-8600-45A483009AC9}"/>
                </a:ext>
              </a:extLst>
            </p:cNvPr>
            <p:cNvSpPr txBox="1"/>
            <p:nvPr/>
          </p:nvSpPr>
          <p:spPr>
            <a:xfrm>
              <a:off x="3853354" y="1412862"/>
              <a:ext cx="15161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Remove Actions Based on Target Pool Composition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77AF41EF-3355-384F-A544-9703294139FC}"/>
                </a:ext>
              </a:extLst>
            </p:cNvPr>
            <p:cNvSpPr txBox="1"/>
            <p:nvPr/>
          </p:nvSpPr>
          <p:spPr>
            <a:xfrm>
              <a:off x="4099382" y="3435064"/>
              <a:ext cx="102300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5000 Simulations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B40B94B-68FF-EA46-B276-23909B453E5C}"/>
              </a:ext>
            </a:extLst>
          </p:cNvPr>
          <p:cNvGrpSpPr/>
          <p:nvPr/>
        </p:nvGrpSpPr>
        <p:grpSpPr>
          <a:xfrm>
            <a:off x="5351285" y="1400359"/>
            <a:ext cx="1150187" cy="2259231"/>
            <a:chOff x="5351285" y="1400359"/>
            <a:chExt cx="1150187" cy="2259231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DA13B49-77CD-8945-A638-870DE40B1F98}"/>
                </a:ext>
              </a:extLst>
            </p:cNvPr>
            <p:cNvGrpSpPr/>
            <p:nvPr/>
          </p:nvGrpSpPr>
          <p:grpSpPr>
            <a:xfrm>
              <a:off x="5405457" y="1662618"/>
              <a:ext cx="1072356" cy="1793055"/>
              <a:chOff x="6010852" y="1269813"/>
              <a:chExt cx="1072356" cy="1793055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B90017B4-0918-E14A-A7E6-5609AF2DF90C}"/>
                  </a:ext>
                </a:extLst>
              </p:cNvPr>
              <p:cNvSpPr txBox="1"/>
              <p:nvPr/>
            </p:nvSpPr>
            <p:spPr>
              <a:xfrm>
                <a:off x="6149667" y="1461119"/>
                <a:ext cx="289299" cy="8150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B</a:t>
                </a:r>
              </a:p>
            </p:txBody>
          </p: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11512F5E-C934-CB41-B2E6-D69F302BDB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8619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78F13749-E40F-0448-AC8D-EC28BCE05D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72316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BEB368C8-17FF-6A4F-BCEB-A084C89129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36013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4BBEE2C4-B607-8041-85D5-0E9AE116ECE5}"/>
                  </a:ext>
                </a:extLst>
              </p:cNvPr>
              <p:cNvSpPr txBox="1"/>
              <p:nvPr/>
            </p:nvSpPr>
            <p:spPr>
              <a:xfrm>
                <a:off x="6786290" y="1461119"/>
                <a:ext cx="296918" cy="1995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A</a:t>
                </a:r>
              </a:p>
            </p:txBody>
          </p: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D6C47153-0CEA-2C4A-AC99-A7C08E923B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99710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EF2510DB-42DE-5246-8D75-89518E53BC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63406" y="1371228"/>
                <a:ext cx="0" cy="169164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C39012AA-E8E9-564D-9646-9C82258F0C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74574" y="1477133"/>
                <a:ext cx="9144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4CFB1AF8-AC63-F841-9D3E-6E52E87001EF}"/>
                  </a:ext>
                </a:extLst>
              </p:cNvPr>
              <p:cNvSpPr txBox="1"/>
              <p:nvPr/>
            </p:nvSpPr>
            <p:spPr>
              <a:xfrm>
                <a:off x="6316024" y="1461119"/>
                <a:ext cx="282204" cy="6099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K</a:t>
                </a:r>
                <a:br>
                  <a:rPr lang="en-US" sz="800" dirty="0">
                    <a:latin typeface="Courier" pitchFamily="2" charset="0"/>
                  </a:rPr>
                </a:br>
                <a:endParaRPr lang="en-US" sz="800" dirty="0">
                  <a:latin typeface="Courier" pitchFamily="2" charset="0"/>
                </a:endParaRPr>
              </a:p>
              <a:p>
                <a:pPr algn="ctr">
                  <a:lnSpc>
                    <a:spcPts val="800"/>
                  </a:lnSpc>
                </a:pPr>
                <a:endParaRPr lang="en-US" sz="800" dirty="0">
                  <a:latin typeface="Courier" pitchFamily="2" charset="0"/>
                </a:endParaRP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A03EAFA9-701F-6544-9093-443A44DDF4EA}"/>
                  </a:ext>
                </a:extLst>
              </p:cNvPr>
              <p:cNvSpPr txBox="1"/>
              <p:nvPr/>
            </p:nvSpPr>
            <p:spPr>
              <a:xfrm>
                <a:off x="6481636" y="1461119"/>
                <a:ext cx="266702" cy="4047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G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S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47097A2-6BA1-124A-A4A4-16DDCD54ABDA}"/>
                  </a:ext>
                </a:extLst>
              </p:cNvPr>
              <p:cNvSpPr txBox="1"/>
              <p:nvPr/>
            </p:nvSpPr>
            <p:spPr>
              <a:xfrm>
                <a:off x="6619046" y="1461119"/>
                <a:ext cx="312413" cy="4047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C</a:t>
                </a:r>
                <a:br>
                  <a:rPr lang="en-US" sz="800" dirty="0">
                    <a:latin typeface="Courier" pitchFamily="2" charset="0"/>
                  </a:rPr>
                </a:br>
                <a:r>
                  <a:rPr lang="en-US" sz="800" dirty="0">
                    <a:latin typeface="Courier" pitchFamily="2" charset="0"/>
                  </a:rPr>
                  <a:t>T</a:t>
                </a:r>
              </a:p>
              <a:p>
                <a:pPr algn="ctr">
                  <a:lnSpc>
                    <a:spcPts val="800"/>
                  </a:lnSpc>
                </a:pPr>
                <a:r>
                  <a:rPr lang="en-US" sz="800" dirty="0">
                    <a:latin typeface="Courier" pitchFamily="2" charset="0"/>
                  </a:rPr>
                  <a:t>Y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45CA4104-75BD-8C4A-AE39-72FF07F1829A}"/>
                  </a:ext>
                </a:extLst>
              </p:cNvPr>
              <p:cNvSpPr txBox="1"/>
              <p:nvPr/>
            </p:nvSpPr>
            <p:spPr>
              <a:xfrm>
                <a:off x="6010852" y="1308270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W 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5B00545C-0CD9-4946-88D1-877CBCF46D4A}"/>
                  </a:ext>
                </a:extLst>
              </p:cNvPr>
              <p:cNvSpPr txBox="1"/>
              <p:nvPr/>
            </p:nvSpPr>
            <p:spPr>
              <a:xfrm>
                <a:off x="6163094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EA5842CE-39DA-8B4A-BE09-6365A6EBEE10}"/>
                  </a:ext>
                </a:extLst>
              </p:cNvPr>
              <p:cNvSpPr txBox="1"/>
              <p:nvPr/>
            </p:nvSpPr>
            <p:spPr>
              <a:xfrm>
                <a:off x="6321686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462C995-CBB3-7E4F-B720-FB1C5C042A22}"/>
                  </a:ext>
                </a:extLst>
              </p:cNvPr>
              <p:cNvSpPr txBox="1"/>
              <p:nvPr/>
            </p:nvSpPr>
            <p:spPr>
              <a:xfrm>
                <a:off x="6483453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27F09F04-BF9B-E242-AF63-43EED36CB95C}"/>
                  </a:ext>
                </a:extLst>
              </p:cNvPr>
              <p:cNvSpPr txBox="1"/>
              <p:nvPr/>
            </p:nvSpPr>
            <p:spPr>
              <a:xfrm>
                <a:off x="6803812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FF89C3B0-38F8-AC49-B7FC-C572E423F1A4}"/>
                  </a:ext>
                </a:extLst>
              </p:cNvPr>
              <p:cNvSpPr txBox="1"/>
              <p:nvPr/>
            </p:nvSpPr>
            <p:spPr>
              <a:xfrm>
                <a:off x="6645220" y="1269813"/>
                <a:ext cx="26670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dirty="0">
                    <a:latin typeface="Courier" pitchFamily="2" charset="0"/>
                  </a:rPr>
                  <a:t>_ </a:t>
                </a: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67D9C7B-B020-E84F-B94D-57CD7B1435CE}"/>
                </a:ext>
              </a:extLst>
            </p:cNvPr>
            <p:cNvSpPr txBox="1"/>
            <p:nvPr/>
          </p:nvSpPr>
          <p:spPr>
            <a:xfrm>
              <a:off x="5351285" y="1400359"/>
              <a:ext cx="11501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Set Aside Unmatchable Oligos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262AFAE3-82CF-884F-8236-A8BEF3A698F9}"/>
                </a:ext>
              </a:extLst>
            </p:cNvPr>
            <p:cNvSpPr txBox="1"/>
            <p:nvPr/>
          </p:nvSpPr>
          <p:spPr>
            <a:xfrm>
              <a:off x="5431158" y="3444146"/>
              <a:ext cx="102300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≤3200 Simulations</a:t>
              </a:r>
            </a:p>
          </p:txBody>
        </p:sp>
      </p:grpSp>
      <p:sp>
        <p:nvSpPr>
          <p:cNvPr id="83" name="Oval 82">
            <a:extLst>
              <a:ext uri="{FF2B5EF4-FFF2-40B4-BE49-F238E27FC236}">
                <a16:creationId xmlns:a16="http://schemas.microsoft.com/office/drawing/2014/main" id="{1B4E66F3-E694-8445-9B5F-564700BFA16C}"/>
              </a:ext>
            </a:extLst>
          </p:cNvPr>
          <p:cNvSpPr/>
          <p:nvPr/>
        </p:nvSpPr>
        <p:spPr>
          <a:xfrm>
            <a:off x="5613131" y="4539502"/>
            <a:ext cx="36576" cy="3657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FFA6A872-317E-7047-AB81-1CAE544C4A90}"/>
              </a:ext>
            </a:extLst>
          </p:cNvPr>
          <p:cNvSpPr txBox="1"/>
          <p:nvPr/>
        </p:nvSpPr>
        <p:spPr>
          <a:xfrm>
            <a:off x="5655670" y="4195693"/>
            <a:ext cx="9837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RL Compressed</a:t>
            </a:r>
            <a:endParaRPr lang="en-US" sz="12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9B0D396-BF3E-FC43-A1F1-786B8A6C19C7}"/>
              </a:ext>
            </a:extLst>
          </p:cNvPr>
          <p:cNvSpPr txBox="1"/>
          <p:nvPr/>
        </p:nvSpPr>
        <p:spPr>
          <a:xfrm>
            <a:off x="5655670" y="3944838"/>
            <a:ext cx="8741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Uncompressed</a:t>
            </a:r>
            <a:endParaRPr lang="en-US" sz="12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3A9E1E5-0A68-2D4B-96D5-6DC537395153}"/>
              </a:ext>
            </a:extLst>
          </p:cNvPr>
          <p:cNvSpPr txBox="1"/>
          <p:nvPr/>
        </p:nvSpPr>
        <p:spPr>
          <a:xfrm>
            <a:off x="5655670" y="4459674"/>
            <a:ext cx="9837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“Optimal”</a:t>
            </a:r>
            <a:endParaRPr lang="en-US" sz="1200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FF81472-C698-B24D-8EF3-B244D0CC0626}"/>
              </a:ext>
            </a:extLst>
          </p:cNvPr>
          <p:cNvSpPr/>
          <p:nvPr/>
        </p:nvSpPr>
        <p:spPr>
          <a:xfrm>
            <a:off x="1515139" y="1404287"/>
            <a:ext cx="5029200" cy="3657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6B30A28-548E-2543-9094-F718DD654EFB}"/>
              </a:ext>
            </a:extLst>
          </p:cNvPr>
          <p:cNvSpPr txBox="1"/>
          <p:nvPr/>
        </p:nvSpPr>
        <p:spPr>
          <a:xfrm>
            <a:off x="1447146" y="1400359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A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C417DBE-3604-3F4F-A26F-7DF4D9960E23}"/>
              </a:ext>
            </a:extLst>
          </p:cNvPr>
          <p:cNvSpPr txBox="1"/>
          <p:nvPr/>
        </p:nvSpPr>
        <p:spPr>
          <a:xfrm>
            <a:off x="1447146" y="3537561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C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CA38E3D-F187-EB45-BFA6-11002E25FAA3}"/>
              </a:ext>
            </a:extLst>
          </p:cNvPr>
          <p:cNvSpPr txBox="1"/>
          <p:nvPr/>
        </p:nvSpPr>
        <p:spPr>
          <a:xfrm>
            <a:off x="2795246" y="3546642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D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B866375-BC35-C541-8B5B-FE34E3BFC79A}"/>
              </a:ext>
            </a:extLst>
          </p:cNvPr>
          <p:cNvSpPr txBox="1"/>
          <p:nvPr/>
        </p:nvSpPr>
        <p:spPr>
          <a:xfrm>
            <a:off x="4082670" y="3553772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E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0DDD736C-CC0F-F642-8288-01A43B6032A4}"/>
              </a:ext>
            </a:extLst>
          </p:cNvPr>
          <p:cNvSpPr/>
          <p:nvPr/>
        </p:nvSpPr>
        <p:spPr>
          <a:xfrm>
            <a:off x="5613131" y="4292653"/>
            <a:ext cx="36576" cy="36576"/>
          </a:xfrm>
          <a:prstGeom prst="ellipse">
            <a:avLst/>
          </a:prstGeom>
          <a:solidFill>
            <a:srgbClr val="D71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EB49E079-3295-1B46-A53F-B1275020DDDB}"/>
              </a:ext>
            </a:extLst>
          </p:cNvPr>
          <p:cNvSpPr/>
          <p:nvPr/>
        </p:nvSpPr>
        <p:spPr>
          <a:xfrm>
            <a:off x="5613131" y="4045804"/>
            <a:ext cx="36576" cy="36576"/>
          </a:xfrm>
          <a:prstGeom prst="ellipse">
            <a:avLst/>
          </a:prstGeom>
          <a:solidFill>
            <a:srgbClr val="457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E7CFFDF-270A-D848-BB01-51522FCB0355}"/>
              </a:ext>
            </a:extLst>
          </p:cNvPr>
          <p:cNvSpPr txBox="1"/>
          <p:nvPr/>
        </p:nvSpPr>
        <p:spPr>
          <a:xfrm>
            <a:off x="2797519" y="1399988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13050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D40C21B5-943F-BA41-AFE9-87C79C854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918" y="2282150"/>
            <a:ext cx="5486400" cy="2743200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9BC72245-6CF6-3148-9A7D-263ACB59FE18}"/>
              </a:ext>
            </a:extLst>
          </p:cNvPr>
          <p:cNvSpPr txBox="1"/>
          <p:nvPr/>
        </p:nvSpPr>
        <p:spPr>
          <a:xfrm>
            <a:off x="4797596" y="1113458"/>
            <a:ext cx="11885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Intragene Uniformity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0A963456-25BB-D04E-B346-44AC0B917D95}"/>
              </a:ext>
            </a:extLst>
          </p:cNvPr>
          <p:cNvSpPr txBox="1"/>
          <p:nvPr/>
        </p:nvSpPr>
        <p:spPr>
          <a:xfrm>
            <a:off x="2126269" y="1113458"/>
            <a:ext cx="12132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Intergene Uniformity</a:t>
            </a: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2601F607-6941-E441-A075-C805E0DA6C44}"/>
              </a:ext>
            </a:extLst>
          </p:cNvPr>
          <p:cNvGrpSpPr/>
          <p:nvPr/>
        </p:nvGrpSpPr>
        <p:grpSpPr>
          <a:xfrm>
            <a:off x="4134571" y="1340702"/>
            <a:ext cx="2514600" cy="577295"/>
            <a:chOff x="3757616" y="3631743"/>
            <a:chExt cx="2743200" cy="577295"/>
          </a:xfrm>
        </p:grpSpPr>
        <p:sp>
          <p:nvSpPr>
            <p:cNvPr id="84" name="Right Arrow 83">
              <a:extLst>
                <a:ext uri="{FF2B5EF4-FFF2-40B4-BE49-F238E27FC236}">
                  <a16:creationId xmlns:a16="http://schemas.microsoft.com/office/drawing/2014/main" id="{7A27CC95-65F9-DB4A-BBBB-05A63E295708}"/>
                </a:ext>
              </a:extLst>
            </p:cNvPr>
            <p:cNvSpPr/>
            <p:nvPr/>
          </p:nvSpPr>
          <p:spPr>
            <a:xfrm>
              <a:off x="3757616" y="3638404"/>
              <a:ext cx="2743200" cy="118872"/>
            </a:xfrm>
            <a:prstGeom prst="rightArrow">
              <a:avLst/>
            </a:prstGeom>
            <a:solidFill>
              <a:srgbClr val="D7191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AD1265CF-4710-B54E-A840-F31C8D47F190}"/>
                </a:ext>
              </a:extLst>
            </p:cNvPr>
            <p:cNvSpPr/>
            <p:nvPr/>
          </p:nvSpPr>
          <p:spPr>
            <a:xfrm>
              <a:off x="3757616" y="3946955"/>
              <a:ext cx="2743200" cy="118872"/>
            </a:xfrm>
            <a:prstGeom prst="rightArrow">
              <a:avLst/>
            </a:prstGeom>
            <a:solidFill>
              <a:srgbClr val="D7191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794C48C-2AE9-744F-A343-2473107C64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77307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CEF2C064-020B-AD4A-8283-4A3F6E9A6B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8757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562AE0E6-BC06-DF4A-BA2D-A932E3012F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4540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E43679FC-7C38-6849-B1DD-54065777FD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0323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E51F3D0-C904-BD4D-ABEF-A5247A61A5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2117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E6F8411-859D-C644-9D6C-15ECCE154D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5761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DD30769-009D-8D44-8CDD-43ABDF8F34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109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4E62310-7BEF-3E44-8DEE-1FDDC9FC30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2457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EF86B97-1714-DB4B-98E2-1BABA2C406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5805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A3D7BD5-2EC5-0647-98AB-D8EE69CDCD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9153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9D18F5E8-20B0-B24F-95EC-8874D651BAFF}"/>
                </a:ext>
              </a:extLst>
            </p:cNvPr>
            <p:cNvSpPr txBox="1"/>
            <p:nvPr/>
          </p:nvSpPr>
          <p:spPr>
            <a:xfrm>
              <a:off x="4618240" y="3673386"/>
              <a:ext cx="100012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0.19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566DFD95-F213-0C44-8BAC-16C382778AC0}"/>
                </a:ext>
              </a:extLst>
            </p:cNvPr>
            <p:cNvSpPr txBox="1"/>
            <p:nvPr/>
          </p:nvSpPr>
          <p:spPr>
            <a:xfrm>
              <a:off x="4618239" y="3993594"/>
              <a:ext cx="100012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D39B4B4-4FB8-CC4E-BE4F-4577DD5DAB4B}"/>
              </a:ext>
            </a:extLst>
          </p:cNvPr>
          <p:cNvGrpSpPr/>
          <p:nvPr/>
        </p:nvGrpSpPr>
        <p:grpSpPr>
          <a:xfrm>
            <a:off x="2742905" y="1342866"/>
            <a:ext cx="1150517" cy="727208"/>
            <a:chOff x="2572783" y="3479735"/>
            <a:chExt cx="1150517" cy="727208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B57AC8B-29ED-874B-AFFB-9AD0ED2DE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78729" y="347973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FCDEB6-768F-CD4B-958F-E240713309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2074" y="347973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0E338AE-D320-E34C-8292-436995606B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83254" y="347973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A4687A8-14FD-764F-AC05-0F9D8884C2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2033" y="3635978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8898A07-1B03-7548-8BC1-2CF175759F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09067" y="3635978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F598511-08AC-5742-A4D0-2FD02F1697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7842" y="3635978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0ABC356-E081-EF41-B2A5-1FCE72FB5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06429" y="378910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214B28C-E291-084C-9E80-98E33828AA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59597" y="378910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E5EEC27-8C31-2D4B-8465-F9CC08C743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5854" y="378910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4E23AFE-9E11-9440-AE89-8413C4FDAE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02503" y="3943860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ight Arrow 79">
              <a:extLst>
                <a:ext uri="{FF2B5EF4-FFF2-40B4-BE49-F238E27FC236}">
                  <a16:creationId xmlns:a16="http://schemas.microsoft.com/office/drawing/2014/main" id="{CE8B6F6F-63AF-6D45-AC25-EE4867348222}"/>
                </a:ext>
              </a:extLst>
            </p:cNvPr>
            <p:cNvSpPr/>
            <p:nvPr/>
          </p:nvSpPr>
          <p:spPr>
            <a:xfrm>
              <a:off x="2580300" y="3484129"/>
              <a:ext cx="1143000" cy="118872"/>
            </a:xfrm>
            <a:prstGeom prst="rightArrow">
              <a:avLst/>
            </a:prstGeom>
            <a:solidFill>
              <a:srgbClr val="D7191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ight Arrow 80">
              <a:extLst>
                <a:ext uri="{FF2B5EF4-FFF2-40B4-BE49-F238E27FC236}">
                  <a16:creationId xmlns:a16="http://schemas.microsoft.com/office/drawing/2014/main" id="{8C639C21-9E1D-5A49-96C8-417D9898A34A}"/>
                </a:ext>
              </a:extLst>
            </p:cNvPr>
            <p:cNvSpPr/>
            <p:nvPr/>
          </p:nvSpPr>
          <p:spPr>
            <a:xfrm>
              <a:off x="2572783" y="3638404"/>
              <a:ext cx="1143000" cy="118872"/>
            </a:xfrm>
            <a:prstGeom prst="rightArrow">
              <a:avLst/>
            </a:prstGeom>
            <a:solidFill>
              <a:srgbClr val="FC8D59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ight Arrow 81">
              <a:extLst>
                <a:ext uri="{FF2B5EF4-FFF2-40B4-BE49-F238E27FC236}">
                  <a16:creationId xmlns:a16="http://schemas.microsoft.com/office/drawing/2014/main" id="{8059D4D7-33BC-8647-AEAF-BBF0AA72CD25}"/>
                </a:ext>
              </a:extLst>
            </p:cNvPr>
            <p:cNvSpPr/>
            <p:nvPr/>
          </p:nvSpPr>
          <p:spPr>
            <a:xfrm>
              <a:off x="2572783" y="3795455"/>
              <a:ext cx="1143000" cy="118872"/>
            </a:xfrm>
            <a:prstGeom prst="rightArrow">
              <a:avLst/>
            </a:prstGeom>
            <a:solidFill>
              <a:srgbClr val="FEC03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ight Arrow 82">
              <a:extLst>
                <a:ext uri="{FF2B5EF4-FFF2-40B4-BE49-F238E27FC236}">
                  <a16:creationId xmlns:a16="http://schemas.microsoft.com/office/drawing/2014/main" id="{6FF4F087-ABF9-E748-BE23-D9A3445D0AFF}"/>
                </a:ext>
              </a:extLst>
            </p:cNvPr>
            <p:cNvSpPr/>
            <p:nvPr/>
          </p:nvSpPr>
          <p:spPr>
            <a:xfrm>
              <a:off x="2572783" y="3946955"/>
              <a:ext cx="1143000" cy="118872"/>
            </a:xfrm>
            <a:prstGeom prst="rightArrow">
              <a:avLst/>
            </a:prstGeom>
            <a:solidFill>
              <a:srgbClr val="91BFDB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372EE09-BF4F-AD40-8426-A0DFE8A09E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34935" y="3943860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8807629-7CCD-6F43-AA19-9BA3B8F419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22866" y="3943860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603FDD8A-AAED-F144-9B9E-87DE3D023737}"/>
                </a:ext>
              </a:extLst>
            </p:cNvPr>
            <p:cNvSpPr txBox="1"/>
            <p:nvPr/>
          </p:nvSpPr>
          <p:spPr>
            <a:xfrm>
              <a:off x="2632221" y="3991499"/>
              <a:ext cx="100012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B61CFA0C-1FDC-E341-9DDC-26484A16BD7E}"/>
              </a:ext>
            </a:extLst>
          </p:cNvPr>
          <p:cNvGrpSpPr/>
          <p:nvPr/>
        </p:nvGrpSpPr>
        <p:grpSpPr>
          <a:xfrm>
            <a:off x="1378531" y="1330471"/>
            <a:ext cx="1143000" cy="725111"/>
            <a:chOff x="1395072" y="3476271"/>
            <a:chExt cx="1143000" cy="725111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D3F067C-1749-4549-94AE-C4D9D35641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49520" y="3476271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D033941-2FF5-7442-A5BE-0748EA73A1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25518" y="3476271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1E15EF0-5345-764F-92A1-F68A22859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698" y="3476271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FCEA7A9-A175-CA4F-A8AA-ECAB4FD2E9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4322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7F7ECE6-230A-984B-B562-5528A9D7EC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2422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9E743C6-F67B-C44B-88D2-B6F0DB2A41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07010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954E305-0C36-B648-85F1-B62F431FDA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3402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479EC3A-1EF9-394B-899A-F7D42D0FA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95073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DACAE81-7FFE-824C-B64D-FB76F08577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4822" y="378832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07FE0E-842B-3A4E-95F9-E999D1120E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16184" y="378832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026E298-33B1-E94B-801E-E5738CB48C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7209" y="378832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6883FFA-004D-B24C-AA01-D70237A68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46572" y="378832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B694959-4623-824D-B171-32BBA535BE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14241" y="3941680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B4E048A-8CE1-3B4B-B2DE-D6DE987B2D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811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3DD11DA9-BF6A-2348-8F81-C7D6A44767F9}"/>
                </a:ext>
              </a:extLst>
            </p:cNvPr>
            <p:cNvSpPr/>
            <p:nvPr/>
          </p:nvSpPr>
          <p:spPr>
            <a:xfrm>
              <a:off x="1395072" y="3484129"/>
              <a:ext cx="1143000" cy="118872"/>
            </a:xfrm>
            <a:prstGeom prst="rightArrow">
              <a:avLst/>
            </a:prstGeom>
            <a:solidFill>
              <a:srgbClr val="D7191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ight Arrow 62">
              <a:extLst>
                <a:ext uri="{FF2B5EF4-FFF2-40B4-BE49-F238E27FC236}">
                  <a16:creationId xmlns:a16="http://schemas.microsoft.com/office/drawing/2014/main" id="{C9239E10-0291-B44E-BEA1-63F077B0FBA6}"/>
                </a:ext>
              </a:extLst>
            </p:cNvPr>
            <p:cNvSpPr/>
            <p:nvPr/>
          </p:nvSpPr>
          <p:spPr>
            <a:xfrm>
              <a:off x="1395072" y="3638404"/>
              <a:ext cx="1143000" cy="118872"/>
            </a:xfrm>
            <a:prstGeom prst="rightArrow">
              <a:avLst/>
            </a:prstGeom>
            <a:solidFill>
              <a:srgbClr val="FC8D59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ight Arrow 63">
              <a:extLst>
                <a:ext uri="{FF2B5EF4-FFF2-40B4-BE49-F238E27FC236}">
                  <a16:creationId xmlns:a16="http://schemas.microsoft.com/office/drawing/2014/main" id="{262370A4-29F9-7F42-BC9F-8F22E077D505}"/>
                </a:ext>
              </a:extLst>
            </p:cNvPr>
            <p:cNvSpPr/>
            <p:nvPr/>
          </p:nvSpPr>
          <p:spPr>
            <a:xfrm>
              <a:off x="1395072" y="3792679"/>
              <a:ext cx="1143000" cy="118872"/>
            </a:xfrm>
            <a:prstGeom prst="rightArrow">
              <a:avLst/>
            </a:prstGeom>
            <a:solidFill>
              <a:srgbClr val="FEC03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ight Arrow 64">
              <a:extLst>
                <a:ext uri="{FF2B5EF4-FFF2-40B4-BE49-F238E27FC236}">
                  <a16:creationId xmlns:a16="http://schemas.microsoft.com/office/drawing/2014/main" id="{88F797CE-160B-584D-9F30-D041D2910307}"/>
                </a:ext>
              </a:extLst>
            </p:cNvPr>
            <p:cNvSpPr/>
            <p:nvPr/>
          </p:nvSpPr>
          <p:spPr>
            <a:xfrm>
              <a:off x="1395072" y="3946955"/>
              <a:ext cx="1143000" cy="118872"/>
            </a:xfrm>
            <a:prstGeom prst="rightArrow">
              <a:avLst/>
            </a:prstGeom>
            <a:solidFill>
              <a:srgbClr val="91BFDB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469550B3-90D6-9443-82DD-B21B1BCCCDAA}"/>
                </a:ext>
              </a:extLst>
            </p:cNvPr>
            <p:cNvSpPr txBox="1"/>
            <p:nvPr/>
          </p:nvSpPr>
          <p:spPr>
            <a:xfrm>
              <a:off x="1435759" y="3985938"/>
              <a:ext cx="100012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0.28</a:t>
              </a:r>
            </a:p>
          </p:txBody>
        </p:sp>
      </p:grp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CBDDED84-8F1E-E84F-AD5B-491201A143B7}"/>
              </a:ext>
            </a:extLst>
          </p:cNvPr>
          <p:cNvCxnSpPr>
            <a:cxnSpLocks/>
          </p:cNvCxnSpPr>
          <p:nvPr/>
        </p:nvCxnSpPr>
        <p:spPr>
          <a:xfrm flipV="1">
            <a:off x="5417264" y="4505560"/>
            <a:ext cx="228600" cy="1"/>
          </a:xfrm>
          <a:prstGeom prst="line">
            <a:avLst/>
          </a:prstGeom>
          <a:ln w="15875">
            <a:solidFill>
              <a:srgbClr val="4575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E6DE73C2-547A-B048-92B9-422ED5144143}"/>
              </a:ext>
            </a:extLst>
          </p:cNvPr>
          <p:cNvCxnSpPr>
            <a:cxnSpLocks/>
          </p:cNvCxnSpPr>
          <p:nvPr/>
        </p:nvCxnSpPr>
        <p:spPr>
          <a:xfrm flipV="1">
            <a:off x="5417264" y="4342106"/>
            <a:ext cx="228600" cy="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8FE95D95-77E3-414E-95D2-5B68B613221D}"/>
              </a:ext>
            </a:extLst>
          </p:cNvPr>
          <p:cNvCxnSpPr>
            <a:cxnSpLocks/>
          </p:cNvCxnSpPr>
          <p:nvPr/>
        </p:nvCxnSpPr>
        <p:spPr>
          <a:xfrm flipV="1">
            <a:off x="5417264" y="3873306"/>
            <a:ext cx="228600" cy="1"/>
          </a:xfrm>
          <a:prstGeom prst="line">
            <a:avLst/>
          </a:prstGeom>
          <a:ln w="15875">
            <a:solidFill>
              <a:srgbClr val="D719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519D2CF5-4E9D-1A41-AA4C-786C0E22A493}"/>
              </a:ext>
            </a:extLst>
          </p:cNvPr>
          <p:cNvCxnSpPr>
            <a:cxnSpLocks/>
          </p:cNvCxnSpPr>
          <p:nvPr/>
        </p:nvCxnSpPr>
        <p:spPr>
          <a:xfrm flipV="1">
            <a:off x="5417264" y="4107706"/>
            <a:ext cx="228600" cy="1"/>
          </a:xfrm>
          <a:prstGeom prst="line">
            <a:avLst/>
          </a:prstGeom>
          <a:ln w="158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A34FB6A2-D155-1743-8372-6605C38F8B21}"/>
              </a:ext>
            </a:extLst>
          </p:cNvPr>
          <p:cNvSpPr txBox="1"/>
          <p:nvPr/>
        </p:nvSpPr>
        <p:spPr>
          <a:xfrm>
            <a:off x="5613968" y="3760268"/>
            <a:ext cx="100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NSR-RL 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144E96D-5CFE-6249-B40F-860BB35809EC}"/>
              </a:ext>
            </a:extLst>
          </p:cNvPr>
          <p:cNvSpPr txBox="1"/>
          <p:nvPr/>
        </p:nvSpPr>
        <p:spPr>
          <a:xfrm>
            <a:off x="5613968" y="3930054"/>
            <a:ext cx="9215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Compressed Brute Force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96BB79DD-47F5-F344-81F5-7E226C532A53}"/>
                  </a:ext>
                </a:extLst>
              </p:cNvPr>
              <p:cNvSpPr txBox="1"/>
              <p:nvPr/>
            </p:nvSpPr>
            <p:spPr>
              <a:xfrm>
                <a:off x="5613968" y="4392737"/>
                <a:ext cx="110935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800">
                            <a:latin typeface="Arial" panose="020B0604020202020204" pitchFamily="34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β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800" baseline="-25000">
                            <a:latin typeface="Arial" panose="020B0604020202020204" pitchFamily="34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4</m:t>
                        </m:r>
                      </m:sub>
                    </m:sSub>
                    <m:r>
                      <a:rPr lang="en-US" sz="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96BB79DD-47F5-F344-81F5-7E226C532A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3968" y="4392737"/>
                <a:ext cx="1109350" cy="215444"/>
              </a:xfrm>
              <a:prstGeom prst="rect">
                <a:avLst/>
              </a:prstGeom>
              <a:blipFill>
                <a:blip r:embed="rId3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0A80633-CEFD-134D-AAE6-A3C297325902}"/>
                  </a:ext>
                </a:extLst>
              </p:cNvPr>
              <p:cNvSpPr txBox="1"/>
              <p:nvPr/>
            </p:nvSpPr>
            <p:spPr>
              <a:xfrm>
                <a:off x="5613968" y="4222950"/>
                <a:ext cx="110935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800">
                            <a:latin typeface="Arial" panose="020B0604020202020204" pitchFamily="34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β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800" baseline="-25000">
                            <a:latin typeface="Arial" panose="020B0604020202020204" pitchFamily="34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4</m:t>
                        </m:r>
                      </m:sub>
                    </m:sSub>
                    <m:r>
                      <a:rPr lang="en-US" sz="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≠0</m:t>
                    </m:r>
                  </m:oMath>
                </a14:m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0A80633-CEFD-134D-AAE6-A3C2973259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3968" y="4222950"/>
                <a:ext cx="1109350" cy="215444"/>
              </a:xfrm>
              <a:prstGeom prst="rect">
                <a:avLst/>
              </a:prstGeom>
              <a:blipFill>
                <a:blip r:embed="rId4"/>
                <a:stretch>
                  <a:fillRect b="-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6" name="Rectangle 135">
            <a:extLst>
              <a:ext uri="{FF2B5EF4-FFF2-40B4-BE49-F238E27FC236}">
                <a16:creationId xmlns:a16="http://schemas.microsoft.com/office/drawing/2014/main" id="{AACE0125-854C-8B4D-B758-702B1936ABCE}"/>
              </a:ext>
            </a:extLst>
          </p:cNvPr>
          <p:cNvSpPr/>
          <p:nvPr/>
        </p:nvSpPr>
        <p:spPr>
          <a:xfrm>
            <a:off x="1236918" y="914400"/>
            <a:ext cx="5486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2757469-2B0D-034A-85DF-F13905B31D42}"/>
              </a:ext>
            </a:extLst>
          </p:cNvPr>
          <p:cNvSpPr txBox="1"/>
          <p:nvPr/>
        </p:nvSpPr>
        <p:spPr>
          <a:xfrm>
            <a:off x="1136838" y="880499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A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ABFE1429-864B-B24C-98D0-6A0212755F30}"/>
              </a:ext>
            </a:extLst>
          </p:cNvPr>
          <p:cNvSpPr txBox="1"/>
          <p:nvPr/>
        </p:nvSpPr>
        <p:spPr>
          <a:xfrm>
            <a:off x="1135187" y="203058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B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7EB493B3-7897-8744-B5CD-26987B00F651}"/>
              </a:ext>
            </a:extLst>
          </p:cNvPr>
          <p:cNvSpPr txBox="1"/>
          <p:nvPr/>
        </p:nvSpPr>
        <p:spPr>
          <a:xfrm>
            <a:off x="2401202" y="203058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C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6BEF35A6-BA3F-2449-AB29-741F5DBBF1FA}"/>
              </a:ext>
            </a:extLst>
          </p:cNvPr>
          <p:cNvSpPr txBox="1"/>
          <p:nvPr/>
        </p:nvSpPr>
        <p:spPr>
          <a:xfrm>
            <a:off x="3794754" y="203058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D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16FC8F9-EF62-E64B-99AD-FD82B9B975FA}"/>
              </a:ext>
            </a:extLst>
          </p:cNvPr>
          <p:cNvSpPr txBox="1"/>
          <p:nvPr/>
        </p:nvSpPr>
        <p:spPr>
          <a:xfrm>
            <a:off x="5175027" y="203058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E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7C7097C-E54A-9048-8364-D9C1972DE95A}"/>
              </a:ext>
            </a:extLst>
          </p:cNvPr>
          <p:cNvSpPr txBox="1"/>
          <p:nvPr/>
        </p:nvSpPr>
        <p:spPr>
          <a:xfrm>
            <a:off x="1135186" y="3388733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F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00DD93D8-5E2F-C04E-A290-4DB804AB0261}"/>
              </a:ext>
            </a:extLst>
          </p:cNvPr>
          <p:cNvSpPr txBox="1"/>
          <p:nvPr/>
        </p:nvSpPr>
        <p:spPr>
          <a:xfrm>
            <a:off x="3802468" y="3388406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2842265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D40C21B5-943F-BA41-AFE9-87C79C854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918" y="2282150"/>
            <a:ext cx="5486400" cy="2743200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9BC72245-6CF6-3148-9A7D-263ACB59FE18}"/>
              </a:ext>
            </a:extLst>
          </p:cNvPr>
          <p:cNvSpPr txBox="1"/>
          <p:nvPr/>
        </p:nvSpPr>
        <p:spPr>
          <a:xfrm>
            <a:off x="4797596" y="1010979"/>
            <a:ext cx="11885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Intragene Uniformity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0A963456-25BB-D04E-B346-44AC0B917D95}"/>
              </a:ext>
            </a:extLst>
          </p:cNvPr>
          <p:cNvSpPr txBox="1"/>
          <p:nvPr/>
        </p:nvSpPr>
        <p:spPr>
          <a:xfrm>
            <a:off x="2126269" y="1010979"/>
            <a:ext cx="12132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Intergene Uniformity</a:t>
            </a: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2601F607-6941-E441-A075-C805E0DA6C44}"/>
              </a:ext>
            </a:extLst>
          </p:cNvPr>
          <p:cNvGrpSpPr/>
          <p:nvPr/>
        </p:nvGrpSpPr>
        <p:grpSpPr>
          <a:xfrm>
            <a:off x="4134571" y="1238223"/>
            <a:ext cx="2514600" cy="577295"/>
            <a:chOff x="3757616" y="3631743"/>
            <a:chExt cx="2743200" cy="577295"/>
          </a:xfrm>
        </p:grpSpPr>
        <p:sp>
          <p:nvSpPr>
            <p:cNvPr id="84" name="Right Arrow 83">
              <a:extLst>
                <a:ext uri="{FF2B5EF4-FFF2-40B4-BE49-F238E27FC236}">
                  <a16:creationId xmlns:a16="http://schemas.microsoft.com/office/drawing/2014/main" id="{7A27CC95-65F9-DB4A-BBBB-05A63E295708}"/>
                </a:ext>
              </a:extLst>
            </p:cNvPr>
            <p:cNvSpPr/>
            <p:nvPr/>
          </p:nvSpPr>
          <p:spPr>
            <a:xfrm>
              <a:off x="3757616" y="3638404"/>
              <a:ext cx="2743200" cy="118872"/>
            </a:xfrm>
            <a:prstGeom prst="rightArrow">
              <a:avLst/>
            </a:prstGeom>
            <a:solidFill>
              <a:srgbClr val="D7191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AD1265CF-4710-B54E-A840-F31C8D47F190}"/>
                </a:ext>
              </a:extLst>
            </p:cNvPr>
            <p:cNvSpPr/>
            <p:nvPr/>
          </p:nvSpPr>
          <p:spPr>
            <a:xfrm>
              <a:off x="3757616" y="3946955"/>
              <a:ext cx="2743200" cy="118872"/>
            </a:xfrm>
            <a:prstGeom prst="rightArrow">
              <a:avLst/>
            </a:prstGeom>
            <a:solidFill>
              <a:srgbClr val="D7191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794C48C-2AE9-744F-A343-2473107C64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77307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CEF2C064-020B-AD4A-8283-4A3F6E9A6B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48757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562AE0E6-BC06-DF4A-BA2D-A932E3012F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14540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E43679FC-7C38-6849-B1DD-54065777FD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0323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EE51F3D0-C904-BD4D-ABEF-A5247A61A5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2117" y="363174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E6F8411-859D-C644-9D6C-15ECCE154D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5761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DD30769-009D-8D44-8CDD-43ABDF8F34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9109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4E62310-7BEF-3E44-8DEE-1FDDC9FC30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2457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EF86B97-1714-DB4B-98E2-1BABA2C406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5805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A3D7BD5-2EC5-0647-98AB-D8EE69CDCD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91537" y="3940453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9D18F5E8-20B0-B24F-95EC-8874D651BAFF}"/>
                </a:ext>
              </a:extLst>
            </p:cNvPr>
            <p:cNvSpPr txBox="1"/>
            <p:nvPr/>
          </p:nvSpPr>
          <p:spPr>
            <a:xfrm>
              <a:off x="4618240" y="3673386"/>
              <a:ext cx="100012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0.19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566DFD95-F213-0C44-8BAC-16C382778AC0}"/>
                </a:ext>
              </a:extLst>
            </p:cNvPr>
            <p:cNvSpPr txBox="1"/>
            <p:nvPr/>
          </p:nvSpPr>
          <p:spPr>
            <a:xfrm>
              <a:off x="4618239" y="3993594"/>
              <a:ext cx="100012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AD39B4B4-4FB8-CC4E-BE4F-4577DD5DAB4B}"/>
              </a:ext>
            </a:extLst>
          </p:cNvPr>
          <p:cNvGrpSpPr/>
          <p:nvPr/>
        </p:nvGrpSpPr>
        <p:grpSpPr>
          <a:xfrm>
            <a:off x="2742905" y="1240387"/>
            <a:ext cx="1150517" cy="727208"/>
            <a:chOff x="2572783" y="3479735"/>
            <a:chExt cx="1150517" cy="727208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B57AC8B-29ED-874B-AFFB-9AD0ED2DE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78729" y="347973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FCDEB6-768F-CD4B-958F-E240713309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2074" y="347973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0E338AE-D320-E34C-8292-436995606B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83254" y="347973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A4687A8-14FD-764F-AC05-0F9D8884C2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2033" y="3635978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8898A07-1B03-7548-8BC1-2CF175759F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09067" y="3635978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F598511-08AC-5742-A4D0-2FD02F1697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7842" y="3635978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0ABC356-E081-EF41-B2A5-1FCE72FB5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06429" y="378910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214B28C-E291-084C-9E80-98E33828AA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59597" y="378910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E5EEC27-8C31-2D4B-8465-F9CC08C743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5854" y="3789105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4E23AFE-9E11-9440-AE89-8413C4FDAE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02503" y="3943860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ight Arrow 79">
              <a:extLst>
                <a:ext uri="{FF2B5EF4-FFF2-40B4-BE49-F238E27FC236}">
                  <a16:creationId xmlns:a16="http://schemas.microsoft.com/office/drawing/2014/main" id="{CE8B6F6F-63AF-6D45-AC25-EE4867348222}"/>
                </a:ext>
              </a:extLst>
            </p:cNvPr>
            <p:cNvSpPr/>
            <p:nvPr/>
          </p:nvSpPr>
          <p:spPr>
            <a:xfrm>
              <a:off x="2580300" y="3484129"/>
              <a:ext cx="1143000" cy="118872"/>
            </a:xfrm>
            <a:prstGeom prst="rightArrow">
              <a:avLst/>
            </a:prstGeom>
            <a:solidFill>
              <a:srgbClr val="D7191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ight Arrow 80">
              <a:extLst>
                <a:ext uri="{FF2B5EF4-FFF2-40B4-BE49-F238E27FC236}">
                  <a16:creationId xmlns:a16="http://schemas.microsoft.com/office/drawing/2014/main" id="{8C639C21-9E1D-5A49-96C8-417D9898A34A}"/>
                </a:ext>
              </a:extLst>
            </p:cNvPr>
            <p:cNvSpPr/>
            <p:nvPr/>
          </p:nvSpPr>
          <p:spPr>
            <a:xfrm>
              <a:off x="2572783" y="3638404"/>
              <a:ext cx="1143000" cy="118872"/>
            </a:xfrm>
            <a:prstGeom prst="rightArrow">
              <a:avLst/>
            </a:prstGeom>
            <a:solidFill>
              <a:srgbClr val="FC8D59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ight Arrow 81">
              <a:extLst>
                <a:ext uri="{FF2B5EF4-FFF2-40B4-BE49-F238E27FC236}">
                  <a16:creationId xmlns:a16="http://schemas.microsoft.com/office/drawing/2014/main" id="{8059D4D7-33BC-8647-AEAF-BBF0AA72CD25}"/>
                </a:ext>
              </a:extLst>
            </p:cNvPr>
            <p:cNvSpPr/>
            <p:nvPr/>
          </p:nvSpPr>
          <p:spPr>
            <a:xfrm>
              <a:off x="2572783" y="3795455"/>
              <a:ext cx="1143000" cy="118872"/>
            </a:xfrm>
            <a:prstGeom prst="rightArrow">
              <a:avLst/>
            </a:prstGeom>
            <a:solidFill>
              <a:srgbClr val="FEC03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ight Arrow 82">
              <a:extLst>
                <a:ext uri="{FF2B5EF4-FFF2-40B4-BE49-F238E27FC236}">
                  <a16:creationId xmlns:a16="http://schemas.microsoft.com/office/drawing/2014/main" id="{6FF4F087-ABF9-E748-BE23-D9A3445D0AFF}"/>
                </a:ext>
              </a:extLst>
            </p:cNvPr>
            <p:cNvSpPr/>
            <p:nvPr/>
          </p:nvSpPr>
          <p:spPr>
            <a:xfrm>
              <a:off x="2572783" y="3946955"/>
              <a:ext cx="1143000" cy="118872"/>
            </a:xfrm>
            <a:prstGeom prst="rightArrow">
              <a:avLst/>
            </a:prstGeom>
            <a:solidFill>
              <a:srgbClr val="91BFDB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372EE09-BF4F-AD40-8426-A0DFE8A09E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34935" y="3943860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8807629-7CCD-6F43-AA19-9BA3B8F419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22866" y="3943860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603FDD8A-AAED-F144-9B9E-87DE3D023737}"/>
                </a:ext>
              </a:extLst>
            </p:cNvPr>
            <p:cNvSpPr txBox="1"/>
            <p:nvPr/>
          </p:nvSpPr>
          <p:spPr>
            <a:xfrm>
              <a:off x="2632221" y="3991499"/>
              <a:ext cx="100012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B61CFA0C-1FDC-E341-9DDC-26484A16BD7E}"/>
              </a:ext>
            </a:extLst>
          </p:cNvPr>
          <p:cNvGrpSpPr/>
          <p:nvPr/>
        </p:nvGrpSpPr>
        <p:grpSpPr>
          <a:xfrm>
            <a:off x="1378531" y="1227992"/>
            <a:ext cx="1143000" cy="725111"/>
            <a:chOff x="1395072" y="3476271"/>
            <a:chExt cx="1143000" cy="725111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D3F067C-1749-4549-94AE-C4D9D35641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49520" y="3476271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D033941-2FF5-7442-A5BE-0748EA73A1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25518" y="3476271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1E15EF0-5345-764F-92A1-F68A22859C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698" y="3476271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FCEA7A9-A175-CA4F-A8AA-ECAB4FD2E9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4322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7F7ECE6-230A-984B-B562-5528A9D7EC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72422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9E743C6-F67B-C44B-88D2-B6F0DB2A41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07010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954E305-0C36-B648-85F1-B62F431FDA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3402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479EC3A-1EF9-394B-899A-F7D42D0FA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95073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DACAE81-7FFE-824C-B64D-FB76F08577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4822" y="378832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07FE0E-842B-3A4E-95F9-E999D1120E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16184" y="378832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026E298-33B1-E94B-801E-E5738CB48C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7209" y="378832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6883FFA-004D-B24C-AA01-D70237A68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46572" y="378832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B694959-4623-824D-B171-32BBA535BE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14241" y="3941680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B4E048A-8CE1-3B4B-B2DE-D6DE987B2D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811" y="3633202"/>
              <a:ext cx="108893" cy="1"/>
            </a:xfrm>
            <a:prstGeom prst="line">
              <a:avLst/>
            </a:prstGeom>
            <a:ln w="15875">
              <a:solidFill>
                <a:srgbClr val="4575B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3DD11DA9-BF6A-2348-8F81-C7D6A44767F9}"/>
                </a:ext>
              </a:extLst>
            </p:cNvPr>
            <p:cNvSpPr/>
            <p:nvPr/>
          </p:nvSpPr>
          <p:spPr>
            <a:xfrm>
              <a:off x="1395072" y="3484129"/>
              <a:ext cx="1143000" cy="118872"/>
            </a:xfrm>
            <a:prstGeom prst="rightArrow">
              <a:avLst/>
            </a:prstGeom>
            <a:solidFill>
              <a:srgbClr val="D7191C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ight Arrow 62">
              <a:extLst>
                <a:ext uri="{FF2B5EF4-FFF2-40B4-BE49-F238E27FC236}">
                  <a16:creationId xmlns:a16="http://schemas.microsoft.com/office/drawing/2014/main" id="{C9239E10-0291-B44E-BEA1-63F077B0FBA6}"/>
                </a:ext>
              </a:extLst>
            </p:cNvPr>
            <p:cNvSpPr/>
            <p:nvPr/>
          </p:nvSpPr>
          <p:spPr>
            <a:xfrm>
              <a:off x="1395072" y="3638404"/>
              <a:ext cx="1143000" cy="118872"/>
            </a:xfrm>
            <a:prstGeom prst="rightArrow">
              <a:avLst/>
            </a:prstGeom>
            <a:solidFill>
              <a:srgbClr val="FC8D59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ight Arrow 63">
              <a:extLst>
                <a:ext uri="{FF2B5EF4-FFF2-40B4-BE49-F238E27FC236}">
                  <a16:creationId xmlns:a16="http://schemas.microsoft.com/office/drawing/2014/main" id="{262370A4-29F9-7F42-BC9F-8F22E077D505}"/>
                </a:ext>
              </a:extLst>
            </p:cNvPr>
            <p:cNvSpPr/>
            <p:nvPr/>
          </p:nvSpPr>
          <p:spPr>
            <a:xfrm>
              <a:off x="1395072" y="3792679"/>
              <a:ext cx="1143000" cy="118872"/>
            </a:xfrm>
            <a:prstGeom prst="rightArrow">
              <a:avLst/>
            </a:prstGeom>
            <a:solidFill>
              <a:srgbClr val="FEC030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ight Arrow 64">
              <a:extLst>
                <a:ext uri="{FF2B5EF4-FFF2-40B4-BE49-F238E27FC236}">
                  <a16:creationId xmlns:a16="http://schemas.microsoft.com/office/drawing/2014/main" id="{88F797CE-160B-584D-9F30-D041D2910307}"/>
                </a:ext>
              </a:extLst>
            </p:cNvPr>
            <p:cNvSpPr/>
            <p:nvPr/>
          </p:nvSpPr>
          <p:spPr>
            <a:xfrm>
              <a:off x="1395072" y="3946955"/>
              <a:ext cx="1143000" cy="118872"/>
            </a:xfrm>
            <a:prstGeom prst="rightArrow">
              <a:avLst/>
            </a:prstGeom>
            <a:solidFill>
              <a:srgbClr val="91BFDB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469550B3-90D6-9443-82DD-B21B1BCCCDAA}"/>
                </a:ext>
              </a:extLst>
            </p:cNvPr>
            <p:cNvSpPr txBox="1"/>
            <p:nvPr/>
          </p:nvSpPr>
          <p:spPr>
            <a:xfrm>
              <a:off x="1435759" y="3985938"/>
              <a:ext cx="1000125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0.28</a:t>
              </a:r>
            </a:p>
          </p:txBody>
        </p:sp>
      </p:grp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CBDDED84-8F1E-E84F-AD5B-491201A143B7}"/>
              </a:ext>
            </a:extLst>
          </p:cNvPr>
          <p:cNvCxnSpPr>
            <a:cxnSpLocks/>
          </p:cNvCxnSpPr>
          <p:nvPr/>
        </p:nvCxnSpPr>
        <p:spPr>
          <a:xfrm flipV="1">
            <a:off x="5417264" y="4505560"/>
            <a:ext cx="228600" cy="1"/>
          </a:xfrm>
          <a:prstGeom prst="line">
            <a:avLst/>
          </a:prstGeom>
          <a:ln w="15875">
            <a:solidFill>
              <a:srgbClr val="4575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E6DE73C2-547A-B048-92B9-422ED5144143}"/>
              </a:ext>
            </a:extLst>
          </p:cNvPr>
          <p:cNvCxnSpPr>
            <a:cxnSpLocks/>
          </p:cNvCxnSpPr>
          <p:nvPr/>
        </p:nvCxnSpPr>
        <p:spPr>
          <a:xfrm flipV="1">
            <a:off x="5417264" y="4342106"/>
            <a:ext cx="228600" cy="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8FE95D95-77E3-414E-95D2-5B68B613221D}"/>
              </a:ext>
            </a:extLst>
          </p:cNvPr>
          <p:cNvCxnSpPr>
            <a:cxnSpLocks/>
          </p:cNvCxnSpPr>
          <p:nvPr/>
        </p:nvCxnSpPr>
        <p:spPr>
          <a:xfrm flipV="1">
            <a:off x="5417264" y="3873306"/>
            <a:ext cx="228600" cy="1"/>
          </a:xfrm>
          <a:prstGeom prst="line">
            <a:avLst/>
          </a:prstGeom>
          <a:ln w="15875">
            <a:solidFill>
              <a:srgbClr val="D719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519D2CF5-4E9D-1A41-AA4C-786C0E22A493}"/>
              </a:ext>
            </a:extLst>
          </p:cNvPr>
          <p:cNvCxnSpPr>
            <a:cxnSpLocks/>
          </p:cNvCxnSpPr>
          <p:nvPr/>
        </p:nvCxnSpPr>
        <p:spPr>
          <a:xfrm flipV="1">
            <a:off x="5417264" y="4107706"/>
            <a:ext cx="228600" cy="1"/>
          </a:xfrm>
          <a:prstGeom prst="line">
            <a:avLst/>
          </a:prstGeom>
          <a:ln w="158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A34FB6A2-D155-1743-8372-6605C38F8B21}"/>
              </a:ext>
            </a:extLst>
          </p:cNvPr>
          <p:cNvSpPr txBox="1"/>
          <p:nvPr/>
        </p:nvSpPr>
        <p:spPr>
          <a:xfrm>
            <a:off x="5613968" y="3760268"/>
            <a:ext cx="100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NSR-RL 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144E96D-5CFE-6249-B40F-860BB35809EC}"/>
              </a:ext>
            </a:extLst>
          </p:cNvPr>
          <p:cNvSpPr txBox="1"/>
          <p:nvPr/>
        </p:nvSpPr>
        <p:spPr>
          <a:xfrm>
            <a:off x="5613968" y="3930054"/>
            <a:ext cx="9215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Compressed Brute Force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96BB79DD-47F5-F344-81F5-7E226C532A53}"/>
                  </a:ext>
                </a:extLst>
              </p:cNvPr>
              <p:cNvSpPr txBox="1"/>
              <p:nvPr/>
            </p:nvSpPr>
            <p:spPr>
              <a:xfrm>
                <a:off x="5613968" y="4392737"/>
                <a:ext cx="110935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800">
                            <a:latin typeface="Arial" panose="020B0604020202020204" pitchFamily="34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β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800" baseline="-25000">
                            <a:latin typeface="Arial" panose="020B0604020202020204" pitchFamily="34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4</m:t>
                        </m:r>
                      </m:sub>
                    </m:sSub>
                    <m:r>
                      <a:rPr lang="en-US" sz="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=0</m:t>
                    </m:r>
                  </m:oMath>
                </a14:m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96BB79DD-47F5-F344-81F5-7E226C532A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3968" y="4392737"/>
                <a:ext cx="1109350" cy="215444"/>
              </a:xfrm>
              <a:prstGeom prst="rect">
                <a:avLst/>
              </a:prstGeom>
              <a:blipFill>
                <a:blip r:embed="rId3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0A80633-CEFD-134D-AAE6-A3C297325902}"/>
                  </a:ext>
                </a:extLst>
              </p:cNvPr>
              <p:cNvSpPr txBox="1"/>
              <p:nvPr/>
            </p:nvSpPr>
            <p:spPr>
              <a:xfrm>
                <a:off x="5613968" y="4222950"/>
                <a:ext cx="110935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800">
                            <a:latin typeface="Arial" panose="020B0604020202020204" pitchFamily="34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β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800" baseline="-25000">
                            <a:latin typeface="Arial" panose="020B0604020202020204" pitchFamily="34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4</m:t>
                        </m:r>
                      </m:sub>
                    </m:sSub>
                    <m:r>
                      <a:rPr lang="en-US" sz="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≠0</m:t>
                    </m:r>
                  </m:oMath>
                </a14:m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</p:txBody>
          </p:sp>
        </mc:Choice>
        <mc:Fallback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20A80633-CEFD-134D-AAE6-A3C2973259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3968" y="4222950"/>
                <a:ext cx="1109350" cy="215444"/>
              </a:xfrm>
              <a:prstGeom prst="rect">
                <a:avLst/>
              </a:prstGeom>
              <a:blipFill>
                <a:blip r:embed="rId4"/>
                <a:stretch>
                  <a:fillRect b="-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6" name="Rectangle 135">
            <a:extLst>
              <a:ext uri="{FF2B5EF4-FFF2-40B4-BE49-F238E27FC236}">
                <a16:creationId xmlns:a16="http://schemas.microsoft.com/office/drawing/2014/main" id="{AACE0125-854C-8B4D-B758-702B1936ABCE}"/>
              </a:ext>
            </a:extLst>
          </p:cNvPr>
          <p:cNvSpPr/>
          <p:nvPr/>
        </p:nvSpPr>
        <p:spPr>
          <a:xfrm>
            <a:off x="1236918" y="914400"/>
            <a:ext cx="5486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2757469-2B0D-034A-85DF-F13905B31D42}"/>
              </a:ext>
            </a:extLst>
          </p:cNvPr>
          <p:cNvSpPr txBox="1"/>
          <p:nvPr/>
        </p:nvSpPr>
        <p:spPr>
          <a:xfrm>
            <a:off x="1136838" y="880499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A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ABFE1429-864B-B24C-98D0-6A0212755F30}"/>
              </a:ext>
            </a:extLst>
          </p:cNvPr>
          <p:cNvSpPr txBox="1"/>
          <p:nvPr/>
        </p:nvSpPr>
        <p:spPr>
          <a:xfrm>
            <a:off x="1135187" y="203058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B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7EB493B3-7897-8744-B5CD-26987B00F651}"/>
              </a:ext>
            </a:extLst>
          </p:cNvPr>
          <p:cNvSpPr txBox="1"/>
          <p:nvPr/>
        </p:nvSpPr>
        <p:spPr>
          <a:xfrm>
            <a:off x="2401202" y="203058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C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6BEF35A6-BA3F-2449-AB29-741F5DBBF1FA}"/>
              </a:ext>
            </a:extLst>
          </p:cNvPr>
          <p:cNvSpPr txBox="1"/>
          <p:nvPr/>
        </p:nvSpPr>
        <p:spPr>
          <a:xfrm>
            <a:off x="3794754" y="203058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D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16FC8F9-EF62-E64B-99AD-FD82B9B975FA}"/>
              </a:ext>
            </a:extLst>
          </p:cNvPr>
          <p:cNvSpPr txBox="1"/>
          <p:nvPr/>
        </p:nvSpPr>
        <p:spPr>
          <a:xfrm>
            <a:off x="5175027" y="2030584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E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7C7097C-E54A-9048-8364-D9C1972DE95A}"/>
              </a:ext>
            </a:extLst>
          </p:cNvPr>
          <p:cNvSpPr txBox="1"/>
          <p:nvPr/>
        </p:nvSpPr>
        <p:spPr>
          <a:xfrm>
            <a:off x="1135186" y="3388733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F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00DD93D8-5E2F-C04E-A290-4DB804AB0261}"/>
              </a:ext>
            </a:extLst>
          </p:cNvPr>
          <p:cNvSpPr txBox="1"/>
          <p:nvPr/>
        </p:nvSpPr>
        <p:spPr>
          <a:xfrm>
            <a:off x="3802468" y="3388406"/>
            <a:ext cx="3857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G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17DF263-3BA8-9444-97E0-F5894BFC9D49}"/>
              </a:ext>
            </a:extLst>
          </p:cNvPr>
          <p:cNvCxnSpPr>
            <a:cxnSpLocks/>
          </p:cNvCxnSpPr>
          <p:nvPr/>
        </p:nvCxnSpPr>
        <p:spPr>
          <a:xfrm flipV="1">
            <a:off x="4313597" y="1934511"/>
            <a:ext cx="99819" cy="1"/>
          </a:xfrm>
          <a:prstGeom prst="line">
            <a:avLst/>
          </a:prstGeom>
          <a:ln w="15875">
            <a:solidFill>
              <a:srgbClr val="4575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ight Arrow 78">
            <a:extLst>
              <a:ext uri="{FF2B5EF4-FFF2-40B4-BE49-F238E27FC236}">
                <a16:creationId xmlns:a16="http://schemas.microsoft.com/office/drawing/2014/main" id="{FC0861F4-5C11-5E4F-ACDB-67C0BE71A376}"/>
              </a:ext>
            </a:extLst>
          </p:cNvPr>
          <p:cNvSpPr/>
          <p:nvPr/>
        </p:nvSpPr>
        <p:spPr>
          <a:xfrm>
            <a:off x="5610394" y="1875075"/>
            <a:ext cx="457200" cy="118872"/>
          </a:xfrm>
          <a:prstGeom prst="rightArrow">
            <a:avLst/>
          </a:prstGeom>
          <a:solidFill>
            <a:srgbClr val="D7191C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F3720BB9-22C8-B84B-99A5-1E2E8F02B14B}"/>
              </a:ext>
            </a:extLst>
          </p:cNvPr>
          <p:cNvSpPr txBox="1"/>
          <p:nvPr/>
        </p:nvSpPr>
        <p:spPr>
          <a:xfrm>
            <a:off x="4399029" y="1826789"/>
            <a:ext cx="109368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Primer Binding Site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6889CD22-C97C-1149-AC74-BFC3E3DDB78B}"/>
              </a:ext>
            </a:extLst>
          </p:cNvPr>
          <p:cNvSpPr txBox="1"/>
          <p:nvPr/>
        </p:nvSpPr>
        <p:spPr>
          <a:xfrm>
            <a:off x="6030222" y="1826789"/>
            <a:ext cx="100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Gene</a:t>
            </a:r>
          </a:p>
        </p:txBody>
      </p:sp>
    </p:spTree>
    <p:extLst>
      <p:ext uri="{BB962C8B-B14F-4D97-AF65-F5344CB8AC3E}">
        <p14:creationId xmlns:p14="http://schemas.microsoft.com/office/powerpoint/2010/main" val="175446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1328</TotalTime>
  <Words>379</Words>
  <Application>Microsoft Macintosh PowerPoint</Application>
  <PresentationFormat>Custom</PresentationFormat>
  <Paragraphs>278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Courier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David, Benjamin Misael</dc:creator>
  <cp:lastModifiedBy>David, Benjamin Misael</cp:lastModifiedBy>
  <cp:revision>64</cp:revision>
  <cp:lastPrinted>2021-06-24T18:58:21Z</cp:lastPrinted>
  <dcterms:created xsi:type="dcterms:W3CDTF">2021-06-08T19:14:27Z</dcterms:created>
  <dcterms:modified xsi:type="dcterms:W3CDTF">2021-07-20T18:01:17Z</dcterms:modified>
</cp:coreProperties>
</file>

<file path=docProps/thumbnail.jpeg>
</file>